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sldIdLst>
    <p:sldId id="256" r:id="rId2"/>
    <p:sldId id="299" r:id="rId3"/>
    <p:sldId id="290" r:id="rId4"/>
    <p:sldId id="291" r:id="rId5"/>
    <p:sldId id="292" r:id="rId6"/>
    <p:sldId id="304" r:id="rId7"/>
    <p:sldId id="301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23" r:id="rId20"/>
    <p:sldId id="321" r:id="rId21"/>
    <p:sldId id="322" r:id="rId22"/>
    <p:sldId id="324" r:id="rId23"/>
    <p:sldId id="325" r:id="rId24"/>
    <p:sldId id="326" r:id="rId25"/>
    <p:sldId id="327" r:id="rId26"/>
    <p:sldId id="328" r:id="rId27"/>
    <p:sldId id="329" r:id="rId28"/>
    <p:sldId id="318" r:id="rId29"/>
    <p:sldId id="319" r:id="rId30"/>
    <p:sldId id="320" r:id="rId31"/>
    <p:sldId id="330" r:id="rId32"/>
    <p:sldId id="332" r:id="rId33"/>
    <p:sldId id="331" r:id="rId34"/>
    <p:sldId id="306" r:id="rId35"/>
    <p:sldId id="303" r:id="rId36"/>
  </p:sldIdLst>
  <p:sldSz cx="9906000" cy="6858000" type="A4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F37431-DF92-4AA6-A496-C84951999430}">
          <p14:sldIdLst>
            <p14:sldId id="256"/>
            <p14:sldId id="299"/>
            <p14:sldId id="290"/>
            <p14:sldId id="291"/>
            <p14:sldId id="292"/>
            <p14:sldId id="304"/>
          </p14:sldIdLst>
        </p14:section>
        <p14:section name="Раздел без заголовка" id="{BBD088EF-FEFB-4BDA-8571-71F230BA707F}">
          <p14:sldIdLst>
            <p14:sldId id="301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23"/>
            <p14:sldId id="321"/>
            <p14:sldId id="322"/>
            <p14:sldId id="324"/>
            <p14:sldId id="325"/>
            <p14:sldId id="326"/>
            <p14:sldId id="327"/>
            <p14:sldId id="328"/>
            <p14:sldId id="329"/>
            <p14:sldId id="318"/>
            <p14:sldId id="319"/>
            <p14:sldId id="320"/>
            <p14:sldId id="330"/>
            <p14:sldId id="332"/>
            <p14:sldId id="331"/>
            <p14:sldId id="306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.vasylega" initials="v" lastIdx="2" clrIdx="0">
    <p:extLst>
      <p:ext uri="{19B8F6BF-5375-455C-9EA6-DF929625EA0E}">
        <p15:presenceInfo xmlns:p15="http://schemas.microsoft.com/office/powerpoint/2012/main" userId="S-1-5-21-3140274975-3124252904-1470287901-27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3"/>
    <a:srgbClr val="DF8300"/>
    <a:srgbClr val="70B800"/>
    <a:srgbClr val="4D4FBD"/>
    <a:srgbClr val="FEDF00"/>
    <a:srgbClr val="93CDDD"/>
    <a:srgbClr val="F79646"/>
    <a:srgbClr val="F0EA00"/>
    <a:srgbClr val="38393C"/>
    <a:srgbClr val="68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94660" autoAdjust="0"/>
  </p:normalViewPr>
  <p:slideViewPr>
    <p:cSldViewPr>
      <p:cViewPr varScale="1">
        <p:scale>
          <a:sx n="99" d="100"/>
          <a:sy n="99" d="100"/>
        </p:scale>
        <p:origin x="84" y="24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431" y="0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D62B2679-C529-4B63-94C6-E372AC01C8C2}" type="datetimeFigureOut">
              <a:rPr lang="ru-RU" smtClean="0"/>
              <a:pPr/>
              <a:t>03.09.2025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741363"/>
            <a:ext cx="5345113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910"/>
            <a:ext cx="5393690" cy="4441909"/>
          </a:xfrm>
          <a:prstGeom prst="rect">
            <a:avLst/>
          </a:prstGeom>
        </p:spPr>
        <p:txBody>
          <a:bodyPr vert="horz" lIns="90882" tIns="45441" rIns="90882" bIns="4544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661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431" y="9376661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FAAF97A9-2CA3-4910-B660-4A82F0F2EBC2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8BDA7-7B8E-4B0C-8469-338A537B6DE9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C3EE-C7D0-430B-BD89-B2BAB689889B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ABCB7-EF11-4A93-A416-A3D90FABD38A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D6A7C-00AC-46DC-B0FB-6627C7B7179D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5F8-7230-4A00-9267-29AC159909DA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6E7B-0651-4E57-A903-EEEF218C453D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AD00-B0C5-4F1C-A077-43783575177A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A7D8C-FE14-40EA-96C2-BEFB8FEEF5FE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0594-EACB-426E-9533-D050F49D77A6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EF1-AD36-410B-BFF1-31A17731ECBB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6ECD4-359F-464A-850B-99DEE5000CE7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126BD-01FA-471E-8664-ABD445539EA9}" type="datetime1">
              <a:rPr lang="ru-RU" smtClean="0"/>
              <a:pPr/>
              <a:t>03.09.2025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18ECB-5CF7-4D40-8864-4EB2A04E5D63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3.emf"/><Relationship Id="rId4" Type="http://schemas.openxmlformats.org/officeDocument/2006/relationships/package" Target="../embeddings/Microsoft_Excel_Worksheet.xls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emf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52670" y="3071810"/>
            <a:ext cx="2452670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10454" y="3071810"/>
            <a:ext cx="2595546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071810"/>
            <a:ext cx="2428892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81562" y="3071810"/>
            <a:ext cx="2500330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6953" y="4773816"/>
            <a:ext cx="3462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kern="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ОБЕРІГАЄМО ТЕ, ШО ВИ ЦІНУЄТЕ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2" descr="Color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92" y="160550"/>
            <a:ext cx="4000528" cy="14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0">
            <a:extLst>
              <a:ext uri="{FF2B5EF4-FFF2-40B4-BE49-F238E27FC236}">
                <a16:creationId xmlns:a16="http://schemas.microsoft.com/office/drawing/2014/main" id="{06C858A8-6173-4FB5-B92F-5BE743069C2D}"/>
              </a:ext>
            </a:extLst>
          </p:cNvPr>
          <p:cNvSpPr/>
          <p:nvPr/>
        </p:nvSpPr>
        <p:spPr>
          <a:xfrm>
            <a:off x="4829346" y="1180782"/>
            <a:ext cx="49622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 наземного транспорту (КАСКО)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C367A2D-21B9-49F8-B7D0-4D0DC2325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144" y="3498751"/>
            <a:ext cx="3281056" cy="2643073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93613209-F862-4622-95A4-60A94424593B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Страхова сума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2BED3F-6721-455B-904D-27532050D6AC}"/>
              </a:ext>
            </a:extLst>
          </p:cNvPr>
          <p:cNvSpPr txBox="1"/>
          <p:nvPr/>
        </p:nvSpPr>
        <p:spPr>
          <a:xfrm>
            <a:off x="632520" y="908720"/>
            <a:ext cx="590465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Страхова сума </a:t>
            </a:r>
            <a:r>
              <a:rPr lang="ru-RU" dirty="0"/>
              <a:t>- </a:t>
            </a:r>
            <a:r>
              <a:rPr lang="ru-RU" dirty="0" err="1"/>
              <a:t>грошова</a:t>
            </a:r>
            <a:r>
              <a:rPr lang="ru-RU" dirty="0"/>
              <a:t> сума, в межах </a:t>
            </a:r>
            <a:r>
              <a:rPr lang="ru-RU" dirty="0" err="1"/>
              <a:t>якої</a:t>
            </a:r>
            <a:r>
              <a:rPr lang="ru-RU" dirty="0"/>
              <a:t> Страховик, </a:t>
            </a:r>
            <a:r>
              <a:rPr lang="ru-RU" dirty="0" err="1"/>
              <a:t>відповідно</a:t>
            </a:r>
            <a:r>
              <a:rPr lang="ru-RU" dirty="0"/>
              <a:t> до умов договору страхування, </a:t>
            </a:r>
            <a:r>
              <a:rPr lang="ru-RU" dirty="0" err="1"/>
              <a:t>зобов’язаний</a:t>
            </a:r>
            <a:r>
              <a:rPr lang="ru-RU" dirty="0"/>
              <a:t> провести </a:t>
            </a:r>
            <a:r>
              <a:rPr lang="ru-RU" dirty="0" err="1"/>
              <a:t>страхову</a:t>
            </a:r>
            <a:r>
              <a:rPr lang="ru-RU" dirty="0"/>
              <a:t> </a:t>
            </a:r>
            <a:r>
              <a:rPr lang="ru-RU" dirty="0" err="1"/>
              <a:t>виплату</a:t>
            </a:r>
            <a:r>
              <a:rPr lang="ru-RU" dirty="0"/>
              <a:t> в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настання</a:t>
            </a:r>
            <a:r>
              <a:rPr lang="ru-RU" dirty="0"/>
              <a:t> страхового </a:t>
            </a:r>
            <a:r>
              <a:rPr lang="ru-RU" dirty="0" err="1"/>
              <a:t>випадку</a:t>
            </a:r>
            <a:r>
              <a:rPr lang="ru-RU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F9F9F1-F1A3-4796-A531-909044B2D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52" y="2780928"/>
            <a:ext cx="2944623" cy="7986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44CF59-C1BE-4937-898F-B1A1E0EEF5CC}"/>
              </a:ext>
            </a:extLst>
          </p:cNvPr>
          <p:cNvSpPr txBox="1"/>
          <p:nvPr/>
        </p:nvSpPr>
        <p:spPr>
          <a:xfrm>
            <a:off x="5313040" y="2656243"/>
            <a:ext cx="41764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/>
              <a:t>страхова</a:t>
            </a:r>
            <a:r>
              <a:rPr lang="ru-RU" dirty="0"/>
              <a:t> сума </a:t>
            </a:r>
            <a:r>
              <a:rPr lang="ru-RU" dirty="0" err="1"/>
              <a:t>зменшується</a:t>
            </a:r>
            <a:r>
              <a:rPr lang="ru-RU" dirty="0"/>
              <a:t> на </a:t>
            </a:r>
            <a:r>
              <a:rPr lang="ru-RU" dirty="0" err="1"/>
              <a:t>розмір</a:t>
            </a:r>
            <a:r>
              <a:rPr lang="ru-RU" dirty="0"/>
              <a:t> </a:t>
            </a:r>
            <a:r>
              <a:rPr lang="ru-RU" dirty="0" err="1"/>
              <a:t>виплаченого</a:t>
            </a:r>
            <a:r>
              <a:rPr lang="ru-RU" dirty="0"/>
              <a:t> страхового </a:t>
            </a:r>
            <a:r>
              <a:rPr lang="ru-RU" dirty="0" err="1"/>
              <a:t>відшкодування</a:t>
            </a:r>
            <a:r>
              <a:rPr lang="ru-RU" dirty="0"/>
              <a:t> </a:t>
            </a:r>
            <a:r>
              <a:rPr lang="ru-RU" dirty="0" err="1"/>
              <a:t>протягом</a:t>
            </a:r>
            <a:r>
              <a:rPr lang="ru-RU" dirty="0"/>
              <a:t> строку </a:t>
            </a:r>
            <a:r>
              <a:rPr lang="ru-RU" dirty="0" err="1"/>
              <a:t>дії</a:t>
            </a:r>
            <a:r>
              <a:rPr lang="ru-RU" dirty="0"/>
              <a:t> Договору страхування.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AD56F4-14BC-404F-BB55-1EFF07C3D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804" y="4655435"/>
            <a:ext cx="2938527" cy="7986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611A47E-D3AA-48FF-A6B2-20B8D502B5BD}"/>
              </a:ext>
            </a:extLst>
          </p:cNvPr>
          <p:cNvSpPr txBox="1"/>
          <p:nvPr/>
        </p:nvSpPr>
        <p:spPr>
          <a:xfrm>
            <a:off x="488504" y="4620840"/>
            <a:ext cx="44644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/>
              <a:t>незмінна</a:t>
            </a:r>
            <a:r>
              <a:rPr lang="ru-RU" dirty="0"/>
              <a:t> </a:t>
            </a:r>
            <a:r>
              <a:rPr lang="ru-RU" dirty="0" err="1"/>
              <a:t>страхова</a:t>
            </a:r>
            <a:r>
              <a:rPr lang="ru-RU" dirty="0"/>
              <a:t> сума </a:t>
            </a:r>
            <a:r>
              <a:rPr lang="ru-RU" dirty="0" err="1"/>
              <a:t>впродовж</a:t>
            </a:r>
            <a:r>
              <a:rPr lang="ru-RU" dirty="0"/>
              <a:t> строку </a:t>
            </a:r>
            <a:r>
              <a:rPr lang="ru-RU" dirty="0" err="1"/>
              <a:t>дії</a:t>
            </a:r>
            <a:r>
              <a:rPr lang="ru-RU" dirty="0"/>
              <a:t> Договору страхування, </a:t>
            </a:r>
            <a:r>
              <a:rPr lang="ru-RU" dirty="0" err="1"/>
              <a:t>незалежно</a:t>
            </a:r>
            <a:r>
              <a:rPr lang="ru-RU" dirty="0"/>
              <a:t> від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страхових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 та </a:t>
            </a:r>
            <a:r>
              <a:rPr lang="ru-RU" dirty="0" err="1"/>
              <a:t>проведених</a:t>
            </a:r>
            <a:r>
              <a:rPr lang="ru-RU" dirty="0"/>
              <a:t> Страховиком </a:t>
            </a:r>
            <a:r>
              <a:rPr lang="ru-RU" dirty="0" err="1"/>
              <a:t>виплат</a:t>
            </a:r>
            <a:r>
              <a:rPr lang="ru-RU" dirty="0"/>
              <a:t>.</a:t>
            </a:r>
          </a:p>
        </p:txBody>
      </p:sp>
      <p:sp>
        <p:nvSpPr>
          <p:cNvPr id="14" name="Стрілка: вліво 13">
            <a:extLst>
              <a:ext uri="{FF2B5EF4-FFF2-40B4-BE49-F238E27FC236}">
                <a16:creationId xmlns:a16="http://schemas.microsoft.com/office/drawing/2014/main" id="{A4E82C33-F52E-4216-9AF5-C0C5A609156A}"/>
              </a:ext>
            </a:extLst>
          </p:cNvPr>
          <p:cNvSpPr/>
          <p:nvPr/>
        </p:nvSpPr>
        <p:spPr>
          <a:xfrm>
            <a:off x="5025008" y="4869160"/>
            <a:ext cx="978408" cy="484632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ілка: вправо 14">
            <a:extLst>
              <a:ext uri="{FF2B5EF4-FFF2-40B4-BE49-F238E27FC236}">
                <a16:creationId xmlns:a16="http://schemas.microsoft.com/office/drawing/2014/main" id="{8D261E80-E960-4D87-8AD1-3F79DE9B256D}"/>
              </a:ext>
            </a:extLst>
          </p:cNvPr>
          <p:cNvSpPr/>
          <p:nvPr/>
        </p:nvSpPr>
        <p:spPr>
          <a:xfrm>
            <a:off x="4069591" y="2919500"/>
            <a:ext cx="978408" cy="4846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B7C19D3-571D-4CFE-97F2-A17B7CEEC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1445" y="514789"/>
            <a:ext cx="2903029" cy="168659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42DED8B-2357-45A4-9C6F-1C689FFCA9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0" y="6718136"/>
            <a:ext cx="9906000" cy="1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02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7196A2-86FA-45E0-9C68-80628FA96A2B}"/>
              </a:ext>
            </a:extLst>
          </p:cNvPr>
          <p:cNvSpPr txBox="1"/>
          <p:nvPr/>
        </p:nvSpPr>
        <p:spPr>
          <a:xfrm>
            <a:off x="200472" y="1884931"/>
            <a:ext cx="9433048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За </a:t>
            </a:r>
            <a:r>
              <a:rPr lang="ru-RU" sz="1600" b="1" dirty="0" err="1"/>
              <a:t>даним</a:t>
            </a:r>
            <a:r>
              <a:rPr lang="ru-RU" sz="1600" b="1" dirty="0"/>
              <a:t> </a:t>
            </a:r>
            <a:r>
              <a:rPr lang="ru-RU" sz="1600" b="1" dirty="0" err="1"/>
              <a:t>страховим</a:t>
            </a:r>
            <a:r>
              <a:rPr lang="ru-RU" sz="1600" b="1" dirty="0"/>
              <a:t> продуктом, за </a:t>
            </a:r>
            <a:r>
              <a:rPr lang="ru-RU" sz="1600" b="1" dirty="0" err="1"/>
              <a:t>згодою</a:t>
            </a:r>
            <a:r>
              <a:rPr lang="ru-RU" sz="1600" b="1" dirty="0"/>
              <a:t> </a:t>
            </a:r>
            <a:r>
              <a:rPr lang="ru-RU" sz="1600" b="1" dirty="0" err="1"/>
              <a:t>сторін</a:t>
            </a:r>
            <a:r>
              <a:rPr lang="ru-RU" sz="1600" b="1" dirty="0"/>
              <a:t>, </a:t>
            </a:r>
            <a:r>
              <a:rPr lang="ru-RU" sz="1600" b="1" dirty="0" err="1"/>
              <a:t>може</a:t>
            </a:r>
            <a:r>
              <a:rPr lang="ru-RU" sz="1600" b="1" dirty="0"/>
              <a:t> бути </a:t>
            </a:r>
            <a:r>
              <a:rPr lang="ru-RU" sz="1600" b="1" dirty="0" err="1"/>
              <a:t>застосовано</a:t>
            </a:r>
            <a:r>
              <a:rPr lang="ru-RU" sz="1600" b="1" dirty="0"/>
              <a:t>:</a:t>
            </a:r>
          </a:p>
          <a:p>
            <a:pPr algn="ctr"/>
            <a:endParaRPr lang="ru-RU" sz="1000" b="1" dirty="0">
              <a:solidFill>
                <a:srgbClr val="C00000"/>
              </a:solidFill>
            </a:endParaRPr>
          </a:p>
          <a:p>
            <a:r>
              <a:rPr lang="ru-RU" sz="1600" b="1" dirty="0">
                <a:solidFill>
                  <a:srgbClr val="C00000"/>
                </a:solidFill>
              </a:rPr>
              <a:t>БЕЗУМОВНІ ФРАНШИЗИ</a:t>
            </a:r>
            <a:r>
              <a:rPr lang="ru-RU" sz="1600" b="1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За </a:t>
            </a:r>
            <a:r>
              <a:rPr lang="ru-RU" sz="1600" b="1" dirty="0" err="1"/>
              <a:t>ризиком</a:t>
            </a:r>
            <a:r>
              <a:rPr lang="ru-RU" sz="1600" b="1" dirty="0"/>
              <a:t> «</a:t>
            </a:r>
            <a:r>
              <a:rPr lang="ru-RU" sz="1600" b="1" dirty="0" err="1"/>
              <a:t>Дорожньо-транспортна</a:t>
            </a:r>
            <a:r>
              <a:rPr lang="ru-RU" sz="1600" b="1" dirty="0"/>
              <a:t> </a:t>
            </a:r>
            <a:r>
              <a:rPr lang="ru-RU" sz="1600" b="1" dirty="0" err="1"/>
              <a:t>пригода</a:t>
            </a:r>
            <a:r>
              <a:rPr lang="ru-RU" sz="1600" b="1" dirty="0"/>
              <a:t> </a:t>
            </a:r>
            <a:r>
              <a:rPr lang="ru-RU" sz="1600" dirty="0"/>
              <a:t>(з вини будь-</a:t>
            </a:r>
            <a:r>
              <a:rPr lang="ru-RU" sz="1600" dirty="0" err="1"/>
              <a:t>якого</a:t>
            </a:r>
            <a:r>
              <a:rPr lang="ru-RU" sz="1600" dirty="0"/>
              <a:t> </a:t>
            </a:r>
            <a:r>
              <a:rPr lang="ru-RU" sz="1600" dirty="0" err="1"/>
              <a:t>учасника</a:t>
            </a:r>
            <a:r>
              <a:rPr lang="ru-RU" sz="1600" dirty="0"/>
              <a:t>)»:</a:t>
            </a:r>
          </a:p>
          <a:p>
            <a:r>
              <a:rPr lang="ru-RU" sz="1600" dirty="0"/>
              <a:t> </a:t>
            </a:r>
            <a:r>
              <a:rPr lang="ru-RU" sz="1600" b="1" dirty="0"/>
              <a:t>від 0% до 10% від </a:t>
            </a:r>
            <a:r>
              <a:rPr lang="ru-RU" sz="1600" b="1" dirty="0" err="1"/>
              <a:t>страхової</a:t>
            </a:r>
            <a:r>
              <a:rPr lang="ru-RU" sz="1600" b="1" dirty="0"/>
              <a:t> </a:t>
            </a:r>
            <a:r>
              <a:rPr lang="ru-RU" sz="1600" b="1" dirty="0" err="1"/>
              <a:t>суми</a:t>
            </a:r>
            <a:r>
              <a:rPr lang="ru-RU" sz="1600" b="1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За </a:t>
            </a:r>
            <a:r>
              <a:rPr lang="ru-RU" sz="1600" b="1" dirty="0" err="1"/>
              <a:t>ризиком</a:t>
            </a:r>
            <a:r>
              <a:rPr lang="ru-RU" sz="1600" b="1" dirty="0"/>
              <a:t> «</a:t>
            </a:r>
            <a:r>
              <a:rPr lang="ru-RU" sz="1600" b="1" dirty="0" err="1"/>
              <a:t>Незаконне</a:t>
            </a:r>
            <a:r>
              <a:rPr lang="ru-RU" sz="1600" b="1" dirty="0"/>
              <a:t> </a:t>
            </a:r>
            <a:r>
              <a:rPr lang="ru-RU" sz="1600" b="1" dirty="0" err="1"/>
              <a:t>заволодіння</a:t>
            </a:r>
            <a:r>
              <a:rPr lang="ru-RU" sz="1600" b="1" dirty="0"/>
              <a:t> </a:t>
            </a:r>
            <a:r>
              <a:rPr lang="ru-RU" sz="1600" dirty="0"/>
              <a:t>в будь-</a:t>
            </a:r>
            <a:r>
              <a:rPr lang="ru-RU" sz="1600" dirty="0" err="1"/>
              <a:t>який</a:t>
            </a:r>
            <a:r>
              <a:rPr lang="ru-RU" sz="1600" dirty="0"/>
              <a:t> час </a:t>
            </a:r>
            <a:r>
              <a:rPr lang="ru-RU" sz="1600" dirty="0" err="1"/>
              <a:t>доби</a:t>
            </a:r>
            <a:r>
              <a:rPr lang="ru-RU" sz="1600" dirty="0"/>
              <a:t> і в будь-</a:t>
            </a:r>
            <a:r>
              <a:rPr lang="ru-RU" sz="1600" dirty="0" err="1"/>
              <a:t>якому</a:t>
            </a:r>
            <a:r>
              <a:rPr lang="ru-RU" sz="1600" dirty="0"/>
              <a:t> </a:t>
            </a:r>
            <a:r>
              <a:rPr lang="ru-RU" sz="1600" dirty="0" err="1"/>
              <a:t>місці</a:t>
            </a:r>
            <a:r>
              <a:rPr lang="ru-RU" sz="1600" dirty="0"/>
              <a:t> </a:t>
            </a:r>
            <a:r>
              <a:rPr lang="ru-RU" sz="1600" dirty="0" err="1"/>
              <a:t>знаходження</a:t>
            </a:r>
            <a:r>
              <a:rPr lang="ru-RU" sz="1600" dirty="0"/>
              <a:t> </a:t>
            </a:r>
            <a:r>
              <a:rPr lang="ru-RU" sz="1600" dirty="0" err="1"/>
              <a:t>застрахованого</a:t>
            </a:r>
            <a:r>
              <a:rPr lang="ru-RU" sz="1600" dirty="0"/>
              <a:t> ТЗ»: </a:t>
            </a:r>
            <a:r>
              <a:rPr lang="ru-RU" sz="1600" b="1" dirty="0"/>
              <a:t>від 0% до 20%  від </a:t>
            </a:r>
            <a:r>
              <a:rPr lang="ru-RU" sz="1600" b="1" dirty="0" err="1"/>
              <a:t>страхової</a:t>
            </a:r>
            <a:r>
              <a:rPr lang="ru-RU" sz="1600" b="1" dirty="0"/>
              <a:t> </a:t>
            </a:r>
            <a:r>
              <a:rPr lang="ru-RU" sz="1600" b="1" dirty="0" err="1"/>
              <a:t>суми</a:t>
            </a:r>
            <a:r>
              <a:rPr lang="ru-RU" sz="1600" b="1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За </a:t>
            </a:r>
            <a:r>
              <a:rPr lang="ru-RU" sz="1600" b="1" dirty="0" err="1"/>
              <a:t>ризиком</a:t>
            </a:r>
            <a:r>
              <a:rPr lang="ru-RU" sz="1600" b="1" dirty="0"/>
              <a:t> «Конструктивна </a:t>
            </a:r>
            <a:r>
              <a:rPr lang="ru-RU" sz="1600" b="1" dirty="0" err="1"/>
              <a:t>загибель</a:t>
            </a:r>
            <a:r>
              <a:rPr lang="ru-RU" sz="1600" b="1" dirty="0"/>
              <a:t>»: від 0% до 20% від </a:t>
            </a:r>
            <a:r>
              <a:rPr lang="ru-RU" sz="1600" b="1" dirty="0" err="1"/>
              <a:t>страхової</a:t>
            </a:r>
            <a:r>
              <a:rPr lang="ru-RU" sz="1600" b="1" dirty="0"/>
              <a:t> </a:t>
            </a:r>
            <a:r>
              <a:rPr lang="ru-RU" sz="1600" b="1" dirty="0" err="1"/>
              <a:t>суми</a:t>
            </a:r>
            <a:r>
              <a:rPr lang="ru-RU" sz="1600" dirty="0"/>
              <a:t>. </a:t>
            </a:r>
          </a:p>
          <a:p>
            <a:endParaRPr lang="ru-RU" sz="1000" b="1" dirty="0">
              <a:solidFill>
                <a:srgbClr val="C00000"/>
              </a:solidFill>
            </a:endParaRPr>
          </a:p>
          <a:p>
            <a:r>
              <a:rPr lang="ru-RU" sz="1600" b="1" dirty="0">
                <a:solidFill>
                  <a:srgbClr val="C00000"/>
                </a:solidFill>
              </a:rPr>
              <a:t>УМОВНІ ФРАНШИЗИ</a:t>
            </a:r>
            <a:r>
              <a:rPr lang="ru-RU" sz="16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У </a:t>
            </a:r>
            <a:r>
              <a:rPr lang="ru-RU" sz="1600" b="1" dirty="0" err="1"/>
              <a:t>разі</a:t>
            </a:r>
            <a:r>
              <a:rPr lang="ru-RU" sz="1600" b="1" dirty="0"/>
              <a:t> незаконного </a:t>
            </a:r>
            <a:r>
              <a:rPr lang="ru-RU" sz="1600" b="1" dirty="0" err="1"/>
              <a:t>заволодіння</a:t>
            </a:r>
            <a:r>
              <a:rPr lang="ru-RU" sz="1600" b="1" dirty="0"/>
              <a:t> ТЗ, </a:t>
            </a:r>
            <a:r>
              <a:rPr lang="ru-RU" sz="1600" b="1" dirty="0" err="1"/>
              <a:t>який</a:t>
            </a:r>
            <a:r>
              <a:rPr lang="ru-RU" sz="1600" b="1" dirty="0"/>
              <a:t> </a:t>
            </a:r>
            <a:r>
              <a:rPr lang="ru-RU" sz="1600" b="1" dirty="0" err="1"/>
              <a:t>згідно</a:t>
            </a:r>
            <a:r>
              <a:rPr lang="ru-RU" sz="1600" b="1" dirty="0"/>
              <a:t> з </a:t>
            </a:r>
            <a:r>
              <a:rPr lang="ru-RU" sz="1600" b="1" dirty="0" err="1"/>
              <a:t>комплектацією</a:t>
            </a:r>
            <a:r>
              <a:rPr lang="ru-RU" sz="1600" b="1" dirty="0"/>
              <a:t> </a:t>
            </a:r>
            <a:r>
              <a:rPr lang="ru-RU" sz="1600" b="1" dirty="0" err="1"/>
              <a:t>було</a:t>
            </a:r>
            <a:r>
              <a:rPr lang="ru-RU" sz="1600" b="1" dirty="0"/>
              <a:t> </a:t>
            </a:r>
            <a:r>
              <a:rPr lang="ru-RU" sz="1600" b="1" dirty="0" err="1"/>
              <a:t>обладнано</a:t>
            </a:r>
            <a:r>
              <a:rPr lang="ru-RU" sz="1600" b="1" dirty="0"/>
              <a:t> </a:t>
            </a:r>
            <a:r>
              <a:rPr lang="ru-RU" sz="1600" b="1" dirty="0" err="1"/>
              <a:t>безключовим</a:t>
            </a:r>
            <a:r>
              <a:rPr lang="ru-RU" sz="1600" b="1" dirty="0"/>
              <a:t> доступом на </a:t>
            </a:r>
            <a:r>
              <a:rPr lang="ru-RU" sz="1600" b="1" dirty="0" err="1"/>
              <a:t>відкриття</a:t>
            </a:r>
            <a:r>
              <a:rPr lang="ru-RU" sz="1600" b="1" dirty="0"/>
              <a:t> </a:t>
            </a:r>
            <a:r>
              <a:rPr lang="ru-RU" sz="1600" b="1" dirty="0" err="1"/>
              <a:t>або</a:t>
            </a:r>
            <a:r>
              <a:rPr lang="ru-RU" sz="1600" b="1" dirty="0"/>
              <a:t> запуск </a:t>
            </a:r>
            <a:r>
              <a:rPr lang="ru-RU" sz="1600" b="1" dirty="0" err="1"/>
              <a:t>двигуна</a:t>
            </a:r>
            <a:r>
              <a:rPr lang="ru-RU" sz="1600" dirty="0"/>
              <a:t>, але на </a:t>
            </a:r>
            <a:r>
              <a:rPr lang="ru-RU" sz="1600" dirty="0" err="1"/>
              <a:t>якому</a:t>
            </a:r>
            <a:r>
              <a:rPr lang="ru-RU" sz="1600" dirty="0"/>
              <a:t> не </a:t>
            </a:r>
            <a:r>
              <a:rPr lang="ru-RU" sz="1600" dirty="0" err="1"/>
              <a:t>було</a:t>
            </a:r>
            <a:r>
              <a:rPr lang="ru-RU" sz="1600" dirty="0"/>
              <a:t> встановлено </a:t>
            </a:r>
            <a:r>
              <a:rPr lang="ru-RU" sz="1600" dirty="0" err="1"/>
              <a:t>додатковий</a:t>
            </a:r>
            <a:r>
              <a:rPr lang="ru-RU" sz="1600" dirty="0"/>
              <a:t> </a:t>
            </a:r>
            <a:r>
              <a:rPr lang="ru-RU" sz="1600" dirty="0" err="1"/>
              <a:t>засіб</a:t>
            </a:r>
            <a:r>
              <a:rPr lang="ru-RU" sz="1600" dirty="0"/>
              <a:t> </a:t>
            </a:r>
            <a:r>
              <a:rPr lang="ru-RU" sz="1600" dirty="0" err="1"/>
              <a:t>проти</a:t>
            </a:r>
            <a:r>
              <a:rPr lang="ru-RU" sz="1600" dirty="0"/>
              <a:t> </a:t>
            </a:r>
            <a:r>
              <a:rPr lang="ru-RU" sz="1600" dirty="0" err="1"/>
              <a:t>викрадення</a:t>
            </a:r>
            <a:r>
              <a:rPr lang="ru-RU" sz="1600" dirty="0"/>
              <a:t> (додатковим </a:t>
            </a:r>
            <a:r>
              <a:rPr lang="ru-RU" sz="1600" dirty="0" err="1"/>
              <a:t>вважається</a:t>
            </a:r>
            <a:r>
              <a:rPr lang="ru-RU" sz="1600" dirty="0"/>
              <a:t> будь-</a:t>
            </a:r>
            <a:r>
              <a:rPr lang="ru-RU" sz="1600" dirty="0" err="1"/>
              <a:t>який</a:t>
            </a:r>
            <a:r>
              <a:rPr lang="ru-RU" sz="1600" dirty="0"/>
              <a:t> </a:t>
            </a:r>
            <a:r>
              <a:rPr lang="ru-RU" sz="1600" dirty="0" err="1"/>
              <a:t>другий</a:t>
            </a:r>
            <a:r>
              <a:rPr lang="ru-RU" sz="1600" dirty="0"/>
              <a:t>, </a:t>
            </a:r>
            <a:r>
              <a:rPr lang="ru-RU" sz="1600" dirty="0" err="1"/>
              <a:t>додатковий</a:t>
            </a:r>
            <a:r>
              <a:rPr lang="ru-RU" sz="1600" dirty="0"/>
              <a:t> до </a:t>
            </a:r>
            <a:r>
              <a:rPr lang="ru-RU" sz="1600" dirty="0" err="1"/>
              <a:t>стаціонарного</a:t>
            </a:r>
            <a:r>
              <a:rPr lang="ru-RU" sz="1600" dirty="0"/>
              <a:t> </a:t>
            </a:r>
            <a:r>
              <a:rPr lang="ru-RU" sz="1600" dirty="0" err="1"/>
              <a:t>нез’ємного</a:t>
            </a:r>
            <a:r>
              <a:rPr lang="ru-RU" sz="1600" dirty="0"/>
              <a:t> </a:t>
            </a:r>
            <a:r>
              <a:rPr lang="ru-RU" sz="1600" dirty="0" err="1"/>
              <a:t>засобу</a:t>
            </a:r>
            <a:r>
              <a:rPr lang="ru-RU" sz="1600" dirty="0"/>
              <a:t>, </a:t>
            </a:r>
            <a:r>
              <a:rPr lang="ru-RU" sz="1600" dirty="0" err="1"/>
              <a:t>засіб</a:t>
            </a:r>
            <a:r>
              <a:rPr lang="ru-RU" sz="1600" dirty="0"/>
              <a:t> </a:t>
            </a:r>
            <a:r>
              <a:rPr lang="ru-RU" sz="1600" dirty="0" err="1"/>
              <a:t>проти</a:t>
            </a:r>
            <a:r>
              <a:rPr lang="ru-RU" sz="1600" dirty="0"/>
              <a:t> </a:t>
            </a:r>
            <a:r>
              <a:rPr lang="ru-RU" sz="1600" dirty="0" err="1"/>
              <a:t>викрадення</a:t>
            </a:r>
            <a:r>
              <a:rPr lang="ru-RU" sz="1600" dirty="0"/>
              <a:t>); </a:t>
            </a:r>
          </a:p>
          <a:p>
            <a:r>
              <a:rPr lang="ru-RU" sz="1600" b="1" dirty="0"/>
              <a:t>      АБО</a:t>
            </a:r>
            <a:r>
              <a:rPr lang="ru-RU" sz="1600" dirty="0"/>
              <a:t> </a:t>
            </a:r>
            <a:r>
              <a:rPr lang="ru-RU" sz="1600" dirty="0" err="1"/>
              <a:t>було</a:t>
            </a:r>
            <a:r>
              <a:rPr lang="ru-RU" sz="1600" dirty="0"/>
              <a:t> встановлено </a:t>
            </a:r>
            <a:r>
              <a:rPr lang="ru-RU" sz="1600" dirty="0" err="1"/>
              <a:t>розмір</a:t>
            </a:r>
            <a:r>
              <a:rPr lang="ru-RU" sz="1600" dirty="0"/>
              <a:t> </a:t>
            </a:r>
            <a:r>
              <a:rPr lang="ru-RU" sz="1600" dirty="0" err="1"/>
              <a:t>франшизи</a:t>
            </a:r>
            <a:r>
              <a:rPr lang="ru-RU" sz="1600" dirty="0"/>
              <a:t> по </a:t>
            </a:r>
            <a:r>
              <a:rPr lang="ru-RU" sz="1600" dirty="0" err="1"/>
              <a:t>ризику</a:t>
            </a:r>
            <a:r>
              <a:rPr lang="ru-RU" sz="1600" dirty="0"/>
              <a:t> «</a:t>
            </a:r>
            <a:r>
              <a:rPr lang="ru-RU" sz="1600" dirty="0" err="1"/>
              <a:t>Незаконне</a:t>
            </a:r>
            <a:r>
              <a:rPr lang="ru-RU" sz="1600" dirty="0"/>
              <a:t> </a:t>
            </a:r>
            <a:r>
              <a:rPr lang="ru-RU" sz="1600" dirty="0" err="1"/>
              <a:t>заволодіння</a:t>
            </a:r>
            <a:r>
              <a:rPr lang="ru-RU" sz="1600" dirty="0"/>
              <a:t>» </a:t>
            </a:r>
            <a:r>
              <a:rPr lang="ru-RU" sz="1600" dirty="0" err="1"/>
              <a:t>менше</a:t>
            </a:r>
            <a:r>
              <a:rPr lang="ru-RU" sz="1600" dirty="0"/>
              <a:t> 10% від      </a:t>
            </a:r>
          </a:p>
          <a:p>
            <a:r>
              <a:rPr lang="ru-RU" sz="1600" dirty="0"/>
              <a:t>      </a:t>
            </a:r>
            <a:r>
              <a:rPr lang="ru-RU" sz="1600" dirty="0" err="1"/>
              <a:t>страхової</a:t>
            </a:r>
            <a:r>
              <a:rPr lang="ru-RU" sz="1600" dirty="0"/>
              <a:t> </a:t>
            </a:r>
            <a:r>
              <a:rPr lang="ru-RU" sz="1600" dirty="0" err="1"/>
              <a:t>суми</a:t>
            </a:r>
            <a:r>
              <a:rPr lang="ru-RU" sz="1600" dirty="0"/>
              <a:t>; </a:t>
            </a:r>
          </a:p>
          <a:p>
            <a:r>
              <a:rPr lang="ru-RU" sz="1600" b="1" dirty="0"/>
              <a:t>      АБО</a:t>
            </a:r>
            <a:r>
              <a:rPr lang="ru-RU" sz="1600" dirty="0"/>
              <a:t> не </a:t>
            </a:r>
            <a:r>
              <a:rPr lang="ru-RU" sz="1600" dirty="0" err="1"/>
              <a:t>діяла</a:t>
            </a:r>
            <a:r>
              <a:rPr lang="ru-RU" sz="1600" dirty="0"/>
              <a:t>  </a:t>
            </a:r>
            <a:r>
              <a:rPr lang="ru-RU" sz="1600" dirty="0" err="1"/>
              <a:t>особлива</a:t>
            </a:r>
            <a:r>
              <a:rPr lang="ru-RU" sz="1600" dirty="0"/>
              <a:t> </a:t>
            </a:r>
            <a:r>
              <a:rPr lang="ru-RU" sz="1600" dirty="0" err="1"/>
              <a:t>умова</a:t>
            </a:r>
            <a:r>
              <a:rPr lang="ru-RU" sz="1600" dirty="0"/>
              <a:t> «</a:t>
            </a:r>
            <a:r>
              <a:rPr lang="ru-RU" sz="1600" dirty="0" err="1"/>
              <a:t>Тарифний</a:t>
            </a:r>
            <a:r>
              <a:rPr lang="ru-RU" sz="1600" dirty="0"/>
              <a:t> </a:t>
            </a:r>
            <a:r>
              <a:rPr lang="ru-RU" sz="1600" dirty="0" err="1"/>
              <a:t>коефіцієнт</a:t>
            </a:r>
            <a:r>
              <a:rPr lang="ru-RU" sz="1600" dirty="0"/>
              <a:t> при </a:t>
            </a:r>
            <a:r>
              <a:rPr lang="ru-RU" sz="1600" dirty="0" err="1"/>
              <a:t>безключовому</a:t>
            </a:r>
            <a:r>
              <a:rPr lang="ru-RU" sz="1600" dirty="0"/>
              <a:t> </a:t>
            </a:r>
            <a:r>
              <a:rPr lang="ru-RU" sz="1600" dirty="0" err="1"/>
              <a:t>доступі</a:t>
            </a:r>
            <a:r>
              <a:rPr lang="ru-RU" sz="1600" dirty="0"/>
              <a:t>» -  </a:t>
            </a:r>
          </a:p>
          <a:p>
            <a:r>
              <a:rPr lang="ru-RU" sz="1600" b="1" dirty="0"/>
              <a:t>      </a:t>
            </a:r>
            <a:r>
              <a:rPr lang="ru-RU" sz="1600" b="1" dirty="0" err="1"/>
              <a:t>застосовується</a:t>
            </a:r>
            <a:r>
              <a:rPr lang="ru-RU" sz="1600" b="1" dirty="0"/>
              <a:t> франшиза у розмірі 10% від </a:t>
            </a:r>
            <a:r>
              <a:rPr lang="ru-RU" sz="1600" b="1" dirty="0" err="1"/>
              <a:t>страхової</a:t>
            </a:r>
            <a:r>
              <a:rPr lang="ru-RU" sz="1600" b="1" dirty="0"/>
              <a:t> </a:t>
            </a:r>
            <a:r>
              <a:rPr lang="ru-RU" sz="1600" b="1" dirty="0" err="1"/>
              <a:t>суми</a:t>
            </a:r>
            <a:r>
              <a:rPr lang="ru-RU" sz="1600" b="1" dirty="0"/>
              <a:t> </a:t>
            </a:r>
            <a:r>
              <a:rPr lang="ru-RU" sz="1600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</a:rPr>
              <a:t>За будь-</a:t>
            </a:r>
            <a:r>
              <a:rPr lang="ru-RU" sz="1600" b="1" dirty="0" err="1">
                <a:solidFill>
                  <a:srgbClr val="C00000"/>
                </a:solidFill>
              </a:rPr>
              <a:t>яким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err="1">
                <a:solidFill>
                  <a:srgbClr val="C00000"/>
                </a:solidFill>
              </a:rPr>
              <a:t>ризиком</a:t>
            </a:r>
            <a:r>
              <a:rPr lang="ru-RU" sz="1600" b="1" dirty="0">
                <a:solidFill>
                  <a:srgbClr val="C00000"/>
                </a:solidFill>
              </a:rPr>
              <a:t>, у </a:t>
            </a:r>
            <a:r>
              <a:rPr lang="ru-RU" sz="1600" b="1" dirty="0" err="1">
                <a:solidFill>
                  <a:srgbClr val="C00000"/>
                </a:solidFill>
              </a:rPr>
              <a:t>разі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err="1">
                <a:solidFill>
                  <a:srgbClr val="C00000"/>
                </a:solidFill>
              </a:rPr>
              <a:t>невідповідності</a:t>
            </a:r>
            <a:r>
              <a:rPr lang="ru-RU" sz="1600" b="1" dirty="0">
                <a:solidFill>
                  <a:srgbClr val="C00000"/>
                </a:solidFill>
              </a:rPr>
              <a:t> фактичного стажу</a:t>
            </a:r>
            <a:r>
              <a:rPr lang="ru-RU" sz="1600" b="1" dirty="0"/>
              <a:t>, </a:t>
            </a:r>
            <a:r>
              <a:rPr lang="ru-RU" sz="1600" b="1" dirty="0" err="1"/>
              <a:t>зазначеного</a:t>
            </a:r>
            <a:r>
              <a:rPr lang="ru-RU" sz="1600" b="1" dirty="0"/>
              <a:t> у </a:t>
            </a:r>
            <a:r>
              <a:rPr lang="ru-RU" sz="1600" b="1" dirty="0" err="1"/>
              <a:t>Договорі</a:t>
            </a:r>
            <a:r>
              <a:rPr lang="ru-RU" sz="1600" b="1" dirty="0"/>
              <a:t> – </a:t>
            </a:r>
            <a:r>
              <a:rPr lang="ru-RU" sz="1600" b="1" dirty="0" err="1">
                <a:solidFill>
                  <a:srgbClr val="C00000"/>
                </a:solidFill>
              </a:rPr>
              <a:t>застосовується</a:t>
            </a:r>
            <a:r>
              <a:rPr lang="ru-RU" sz="1600" b="1" dirty="0">
                <a:solidFill>
                  <a:srgbClr val="C00000"/>
                </a:solidFill>
              </a:rPr>
              <a:t> франшиза у розмірі 20% від </a:t>
            </a:r>
            <a:r>
              <a:rPr lang="ru-RU" sz="1600" b="1" dirty="0" err="1">
                <a:solidFill>
                  <a:srgbClr val="C00000"/>
                </a:solidFill>
              </a:rPr>
              <a:t>страхової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err="1">
                <a:solidFill>
                  <a:srgbClr val="C00000"/>
                </a:solidFill>
              </a:rPr>
              <a:t>суми</a:t>
            </a:r>
            <a:r>
              <a:rPr lang="ru-RU" sz="1600" b="1" dirty="0"/>
              <a:t>.</a:t>
            </a:r>
          </a:p>
        </p:txBody>
      </p:sp>
      <p:sp>
        <p:nvSpPr>
          <p:cNvPr id="4" name="Прямоугольник 19">
            <a:extLst>
              <a:ext uri="{FF2B5EF4-FFF2-40B4-BE49-F238E27FC236}">
                <a16:creationId xmlns:a16="http://schemas.microsoft.com/office/drawing/2014/main" id="{C52557CE-7F35-4345-9427-CA0715A7ABD8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ФРАНШИЗА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767675-EE01-4BC4-8C15-01A64A02F802}"/>
              </a:ext>
            </a:extLst>
          </p:cNvPr>
          <p:cNvSpPr txBox="1"/>
          <p:nvPr/>
        </p:nvSpPr>
        <p:spPr>
          <a:xfrm>
            <a:off x="3656856" y="980728"/>
            <a:ext cx="4824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– </a:t>
            </a:r>
            <a:r>
              <a:rPr lang="ru-RU" b="1" dirty="0" err="1">
                <a:solidFill>
                  <a:srgbClr val="C00000"/>
                </a:solidFill>
              </a:rPr>
              <a:t>частина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збитків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не </a:t>
            </a:r>
            <a:r>
              <a:rPr lang="ru-RU" b="1" dirty="0" err="1">
                <a:solidFill>
                  <a:srgbClr val="C00000"/>
                </a:solidFill>
              </a:rPr>
              <a:t>відшкодовується</a:t>
            </a:r>
            <a:r>
              <a:rPr lang="ru-RU" b="1" dirty="0">
                <a:solidFill>
                  <a:srgbClr val="C00000"/>
                </a:solidFill>
              </a:rPr>
              <a:t> Страховиком </a:t>
            </a:r>
            <a:r>
              <a:rPr lang="ru-RU" b="1" dirty="0" err="1">
                <a:solidFill>
                  <a:srgbClr val="C00000"/>
                </a:solidFill>
              </a:rPr>
              <a:t>згідно</a:t>
            </a:r>
            <a:r>
              <a:rPr lang="ru-RU" b="1" dirty="0">
                <a:solidFill>
                  <a:srgbClr val="C00000"/>
                </a:solidFill>
              </a:rPr>
              <a:t> з договором страхування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8D7684-6528-432E-8C97-54C5D3914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608" y="611895"/>
            <a:ext cx="2160240" cy="1144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229B9DB-3B22-488A-87DB-E35F3450FA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" y="6717792"/>
            <a:ext cx="9906000" cy="14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48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DACC4CB-BC68-46D4-84CF-BA3EB2E20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7202" y="764703"/>
            <a:ext cx="1826888" cy="1224137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17A0FBB-3129-47AC-8BBC-93DD66B55388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Страхові ризики/страхові випадки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B57127-79FB-4B8C-B810-29AFBE55C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7020F7-4067-48D4-B9CC-557E0758E828}"/>
              </a:ext>
            </a:extLst>
          </p:cNvPr>
          <p:cNvSpPr txBox="1"/>
          <p:nvPr/>
        </p:nvSpPr>
        <p:spPr>
          <a:xfrm>
            <a:off x="144564" y="513972"/>
            <a:ext cx="475252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/>
              <a:t>Страховими</a:t>
            </a:r>
            <a:r>
              <a:rPr lang="ru-RU" b="1" dirty="0"/>
              <a:t> </a:t>
            </a:r>
            <a:r>
              <a:rPr lang="ru-RU" b="1" dirty="0" err="1"/>
              <a:t>ризиками</a:t>
            </a:r>
            <a:r>
              <a:rPr lang="ru-RU" b="1" dirty="0"/>
              <a:t> є:</a:t>
            </a:r>
          </a:p>
          <a:p>
            <a:endParaRPr lang="ru-RU" sz="1000" b="1" dirty="0"/>
          </a:p>
          <a:p>
            <a:pPr marL="285750" indent="-285750">
              <a:buFontTx/>
              <a:buChar char="-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Дорожньо-транспортна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Протиправні дії третіх осіб</a:t>
            </a:r>
            <a:r>
              <a:rPr lang="uk-UA" sz="1600" b="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ru-RU" sz="1000" b="0" i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Незаконне заволодіння</a:t>
            </a:r>
            <a:r>
              <a:rPr lang="uk-UA" sz="1600" b="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ru-RU" sz="1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Стихійне лихо</a:t>
            </a:r>
            <a:r>
              <a:rPr lang="uk-UA" sz="1600" b="0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ru-RU" sz="1000" b="0" i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Пожежа</a:t>
            </a:r>
          </a:p>
          <a:p>
            <a:pPr marL="285750" indent="-285750">
              <a:buFontTx/>
              <a:buChar char="-"/>
            </a:pPr>
            <a:endParaRPr lang="uk-UA" sz="1000" b="1" i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b="1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Напад</a:t>
            </a:r>
            <a:r>
              <a:rPr lang="ru-RU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тварин.</a:t>
            </a:r>
          </a:p>
          <a:p>
            <a:pPr marL="285750" indent="-285750">
              <a:buFontTx/>
              <a:buChar char="-"/>
            </a:pPr>
            <a:endParaRPr lang="ru-RU" sz="1000" b="1" i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b="1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Падіння</a:t>
            </a:r>
            <a:r>
              <a:rPr lang="ru-RU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дерев, </a:t>
            </a:r>
            <a:r>
              <a:rPr lang="ru-RU" sz="1600" b="1" i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предметів</a:t>
            </a:r>
            <a:r>
              <a:rPr lang="ru-RU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endParaRPr lang="ru-RU" sz="1000" b="1" i="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uk-UA" sz="1600" b="1" i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Воєнні ризики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6B1C5E0-8CA4-4C03-A5AF-7A45FA35C4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9669" y="2383070"/>
            <a:ext cx="2200847" cy="1877731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C017BAB-2DD9-4EDF-B6B8-09F48A5B83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0516" y="1376771"/>
            <a:ext cx="2603351" cy="1824779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8F1AEC2-3454-4240-85EF-193C4C5B0A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4109" y="3835881"/>
            <a:ext cx="2600325" cy="1638300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FA4041D-CC6A-4660-832A-E315DD4FD377}"/>
              </a:ext>
            </a:extLst>
          </p:cNvPr>
          <p:cNvSpPr txBox="1"/>
          <p:nvPr/>
        </p:nvSpPr>
        <p:spPr>
          <a:xfrm>
            <a:off x="160254" y="4161124"/>
            <a:ext cx="57424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Страховий </a:t>
            </a:r>
            <a:r>
              <a:rPr lang="ru-RU" b="1" dirty="0" err="1"/>
              <a:t>випадок</a:t>
            </a:r>
            <a:r>
              <a:rPr lang="ru-RU" b="1" dirty="0"/>
              <a:t> </a:t>
            </a:r>
            <a:r>
              <a:rPr lang="ru-RU" dirty="0"/>
              <a:t>- </a:t>
            </a:r>
            <a:r>
              <a:rPr lang="ru-RU" dirty="0" err="1"/>
              <a:t>подія</a:t>
            </a:r>
            <a:r>
              <a:rPr lang="ru-RU" dirty="0"/>
              <a:t>, </a:t>
            </a:r>
            <a:r>
              <a:rPr lang="ru-RU" dirty="0" err="1"/>
              <a:t>передбачена</a:t>
            </a:r>
            <a:r>
              <a:rPr lang="ru-RU" dirty="0"/>
              <a:t> Договором, </a:t>
            </a:r>
            <a:r>
              <a:rPr lang="ru-RU" dirty="0" err="1"/>
              <a:t>ризик</a:t>
            </a:r>
            <a:r>
              <a:rPr lang="ru-RU" dirty="0"/>
              <a:t> </a:t>
            </a:r>
            <a:r>
              <a:rPr lang="ru-RU" dirty="0" err="1"/>
              <a:t>виникнення</a:t>
            </a:r>
            <a:r>
              <a:rPr lang="ru-RU" dirty="0"/>
              <a:t>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err="1"/>
              <a:t>застрахований</a:t>
            </a:r>
            <a:r>
              <a:rPr lang="ru-RU" dirty="0"/>
              <a:t>, з </a:t>
            </a:r>
            <a:r>
              <a:rPr lang="ru-RU" dirty="0" err="1"/>
              <a:t>настанням</a:t>
            </a:r>
            <a:r>
              <a:rPr lang="ru-RU" dirty="0"/>
              <a:t>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err="1"/>
              <a:t>виникає</a:t>
            </a:r>
            <a:r>
              <a:rPr lang="ru-RU" dirty="0"/>
              <a:t> </a:t>
            </a:r>
            <a:r>
              <a:rPr lang="ru-RU" dirty="0" err="1"/>
              <a:t>обов’язок</a:t>
            </a:r>
            <a:r>
              <a:rPr lang="ru-RU" dirty="0"/>
              <a:t> Страховика </a:t>
            </a:r>
            <a:r>
              <a:rPr lang="ru-RU" dirty="0" err="1"/>
              <a:t>здійснити</a:t>
            </a:r>
            <a:r>
              <a:rPr lang="ru-RU" dirty="0"/>
              <a:t> </a:t>
            </a:r>
            <a:r>
              <a:rPr lang="ru-RU" dirty="0" err="1"/>
              <a:t>страхову</a:t>
            </a:r>
            <a:r>
              <a:rPr lang="ru-RU" dirty="0"/>
              <a:t> </a:t>
            </a:r>
            <a:r>
              <a:rPr lang="ru-RU" dirty="0" err="1"/>
              <a:t>виплату</a:t>
            </a:r>
            <a:r>
              <a:rPr lang="ru-RU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D2C534-7540-4F6D-9D61-095AE281A65C}"/>
              </a:ext>
            </a:extLst>
          </p:cNvPr>
          <p:cNvSpPr txBox="1"/>
          <p:nvPr/>
        </p:nvSpPr>
        <p:spPr>
          <a:xfrm>
            <a:off x="1280592" y="5071690"/>
            <a:ext cx="525466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/>
              <a:t>Страховими</a:t>
            </a:r>
            <a:r>
              <a:rPr lang="ru-RU" b="1" dirty="0"/>
              <a:t> </a:t>
            </a:r>
            <a:r>
              <a:rPr lang="ru-RU" b="1" dirty="0" err="1"/>
              <a:t>випадками</a:t>
            </a:r>
            <a:r>
              <a:rPr lang="ru-RU" b="1" dirty="0"/>
              <a:t> є </a:t>
            </a:r>
            <a:r>
              <a:rPr lang="ru-RU" dirty="0" err="1"/>
              <a:t>пошкодження</a:t>
            </a:r>
            <a:r>
              <a:rPr lang="ru-RU" dirty="0"/>
              <a:t>, </a:t>
            </a:r>
            <a:r>
              <a:rPr lang="ru-RU" dirty="0" err="1"/>
              <a:t>знищення</a:t>
            </a:r>
            <a:r>
              <a:rPr lang="ru-RU" dirty="0"/>
              <a:t> (</a:t>
            </a:r>
            <a:r>
              <a:rPr lang="ru-RU" dirty="0" err="1"/>
              <a:t>загибель</a:t>
            </a:r>
            <a:r>
              <a:rPr lang="ru-RU" dirty="0"/>
              <a:t>)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втрата</a:t>
            </a:r>
            <a:r>
              <a:rPr lang="ru-RU" dirty="0"/>
              <a:t> </a:t>
            </a:r>
            <a:r>
              <a:rPr lang="ru-RU" dirty="0" err="1"/>
              <a:t>застрахованого</a:t>
            </a:r>
            <a:r>
              <a:rPr lang="ru-RU" dirty="0"/>
              <a:t> транспортного </a:t>
            </a:r>
            <a:r>
              <a:rPr lang="ru-RU" dirty="0" err="1"/>
              <a:t>засобу</a:t>
            </a:r>
            <a:r>
              <a:rPr lang="ru-RU" dirty="0"/>
              <a:t> в </a:t>
            </a:r>
            <a:r>
              <a:rPr lang="ru-RU" dirty="0" err="1"/>
              <a:t>цілому</a:t>
            </a:r>
            <a:r>
              <a:rPr lang="ru-RU" dirty="0"/>
              <a:t>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окремих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деталей та </a:t>
            </a:r>
            <a:r>
              <a:rPr lang="ru-RU" dirty="0" err="1"/>
              <a:t>частин</a:t>
            </a:r>
            <a:r>
              <a:rPr lang="ru-RU" dirty="0"/>
              <a:t>, </a:t>
            </a:r>
            <a:r>
              <a:rPr lang="ru-RU" dirty="0" err="1"/>
              <a:t>внаслідок</a:t>
            </a:r>
            <a:r>
              <a:rPr lang="ru-RU" dirty="0"/>
              <a:t> </a:t>
            </a:r>
            <a:r>
              <a:rPr lang="ru-RU" dirty="0" err="1"/>
              <a:t>настання</a:t>
            </a:r>
            <a:r>
              <a:rPr lang="ru-RU" dirty="0"/>
              <a:t> </a:t>
            </a:r>
            <a:r>
              <a:rPr lang="ru-RU" dirty="0" err="1"/>
              <a:t>застрахованих</a:t>
            </a:r>
            <a:r>
              <a:rPr lang="ru-RU" dirty="0"/>
              <a:t> </a:t>
            </a:r>
            <a:r>
              <a:rPr lang="ru-RU" dirty="0" err="1"/>
              <a:t>ризиків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8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2EEAED2-6FE7-4BC2-8D3F-4A7D2249E574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Строк дії Договору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720ABB-DA7A-4662-9D01-F5E94226D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CB4DBA-4228-430A-9232-FC258B187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5" y="1628800"/>
            <a:ext cx="3574000" cy="30014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6E1830-EB2B-4550-8943-F3D7F3B34D49}"/>
              </a:ext>
            </a:extLst>
          </p:cNvPr>
          <p:cNvSpPr txBox="1"/>
          <p:nvPr/>
        </p:nvSpPr>
        <p:spPr>
          <a:xfrm>
            <a:off x="3584848" y="1412776"/>
            <a:ext cx="568863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Строк </a:t>
            </a:r>
            <a:r>
              <a:rPr lang="ru-RU" sz="2400" dirty="0" err="1"/>
              <a:t>дії</a:t>
            </a:r>
            <a:r>
              <a:rPr lang="ru-RU" sz="2400" dirty="0"/>
              <a:t> договору страхування </a:t>
            </a:r>
            <a:r>
              <a:rPr lang="ru-RU" sz="2400" dirty="0" err="1"/>
              <a:t>встановлюється</a:t>
            </a:r>
            <a:r>
              <a:rPr lang="ru-RU" sz="2400" dirty="0"/>
              <a:t> за </a:t>
            </a:r>
            <a:r>
              <a:rPr lang="ru-RU" sz="2400" dirty="0" err="1"/>
              <a:t>згодою</a:t>
            </a:r>
            <a:r>
              <a:rPr lang="ru-RU" sz="2400" dirty="0"/>
              <a:t> </a:t>
            </a:r>
            <a:r>
              <a:rPr lang="ru-RU" sz="2400" dirty="0" err="1"/>
              <a:t>Страхувальника</a:t>
            </a:r>
            <a:r>
              <a:rPr lang="ru-RU" sz="2400" dirty="0"/>
              <a:t> і Страховика</a:t>
            </a:r>
          </a:p>
          <a:p>
            <a:endParaRPr lang="ru-RU" dirty="0"/>
          </a:p>
          <a:p>
            <a:r>
              <a:rPr lang="ru-RU" sz="2400" b="1" dirty="0"/>
              <a:t>Строк </a:t>
            </a:r>
            <a:r>
              <a:rPr lang="ru-RU" sz="2400" b="1" dirty="0" err="1"/>
              <a:t>дії</a:t>
            </a:r>
            <a:r>
              <a:rPr lang="ru-RU" sz="2400" b="1" dirty="0"/>
              <a:t> договору </a:t>
            </a:r>
            <a:r>
              <a:rPr lang="ru-RU" sz="2400" b="1" dirty="0" err="1"/>
              <a:t>може</a:t>
            </a:r>
            <a:r>
              <a:rPr lang="ru-RU" sz="2400" b="1" dirty="0"/>
              <a:t> бути від 1 дня до 7 </a:t>
            </a:r>
            <a:r>
              <a:rPr lang="ru-RU" sz="2400" b="1" dirty="0" err="1"/>
              <a:t>років</a:t>
            </a:r>
            <a:r>
              <a:rPr lang="ru-RU" sz="2400" b="1" dirty="0"/>
              <a:t>, </a:t>
            </a:r>
            <a:r>
              <a:rPr lang="ru-RU" sz="2400" b="1" dirty="0" err="1"/>
              <a:t>відповідно</a:t>
            </a:r>
            <a:r>
              <a:rPr lang="ru-RU" sz="2400" b="1" dirty="0"/>
              <a:t> до </a:t>
            </a:r>
            <a:r>
              <a:rPr lang="ru-RU" sz="2400" b="1" dirty="0" err="1"/>
              <a:t>обраної</a:t>
            </a:r>
            <a:r>
              <a:rPr lang="ru-RU" sz="2400" b="1" dirty="0"/>
              <a:t> </a:t>
            </a:r>
            <a:r>
              <a:rPr lang="ru-RU" sz="2400" b="1" dirty="0" err="1"/>
              <a:t>програми</a:t>
            </a:r>
            <a:r>
              <a:rPr lang="ru-RU" sz="2400" b="1" dirty="0"/>
              <a:t> страхування</a:t>
            </a:r>
          </a:p>
        </p:txBody>
      </p:sp>
    </p:spTree>
    <p:extLst>
      <p:ext uri="{BB962C8B-B14F-4D97-AF65-F5344CB8AC3E}">
        <p14:creationId xmlns:p14="http://schemas.microsoft.com/office/powerpoint/2010/main" val="2249542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84B3A6A-6AD4-478D-8BD6-055EE95BB61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Територія дії Договору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B39564-5758-4938-A787-8808B8C51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6CF4B7-709E-4834-9055-0731D82DC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59310">
            <a:off x="6133753" y="761580"/>
            <a:ext cx="3212870" cy="20972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325FA3-E093-4180-A50D-9A213E988947}"/>
              </a:ext>
            </a:extLst>
          </p:cNvPr>
          <p:cNvSpPr txBox="1"/>
          <p:nvPr/>
        </p:nvSpPr>
        <p:spPr>
          <a:xfrm>
            <a:off x="660356" y="898274"/>
            <a:ext cx="576221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/>
              <a:t>Територією</a:t>
            </a:r>
            <a:r>
              <a:rPr lang="ru-RU" sz="2400" b="1" dirty="0"/>
              <a:t> </a:t>
            </a:r>
            <a:r>
              <a:rPr lang="ru-RU" sz="2400" b="1" dirty="0" err="1"/>
              <a:t>дії</a:t>
            </a:r>
            <a:r>
              <a:rPr lang="ru-RU" sz="2400" b="1" dirty="0"/>
              <a:t> </a:t>
            </a:r>
            <a:r>
              <a:rPr lang="ru-RU" sz="2400" b="1" dirty="0" err="1"/>
              <a:t>договорів</a:t>
            </a:r>
            <a:r>
              <a:rPr lang="ru-RU" sz="2400" b="1" dirty="0"/>
              <a:t> страхування </a:t>
            </a:r>
            <a:r>
              <a:rPr lang="ru-RU" sz="2400" b="1" dirty="0" err="1"/>
              <a:t>може</a:t>
            </a:r>
            <a:r>
              <a:rPr lang="ru-RU" sz="2400" b="1" dirty="0"/>
              <a:t> бути:</a:t>
            </a:r>
          </a:p>
          <a:p>
            <a:endParaRPr lang="ru-RU" sz="2400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УКРАЇНА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ЄВРОПА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УКРАЇНА + ЄВРОПА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112FF0-DD95-49B4-89CC-DE147B67B0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7969">
            <a:off x="497018" y="3866352"/>
            <a:ext cx="2228523" cy="182615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FF4E97-0F16-4665-B857-D6F5F99C5837}"/>
              </a:ext>
            </a:extLst>
          </p:cNvPr>
          <p:cNvSpPr txBox="1"/>
          <p:nvPr/>
        </p:nvSpPr>
        <p:spPr>
          <a:xfrm>
            <a:off x="3505762" y="3458508"/>
            <a:ext cx="58760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За </a:t>
            </a:r>
            <a:r>
              <a:rPr lang="ru-RU" dirty="0" err="1">
                <a:solidFill>
                  <a:srgbClr val="C00000"/>
                </a:solidFill>
              </a:rPr>
              <a:t>виключенням</a:t>
            </a:r>
            <a:r>
              <a:rPr lang="ru-RU" dirty="0">
                <a:solidFill>
                  <a:srgbClr val="C00000"/>
                </a:solidFill>
              </a:rPr>
              <a:t>:</a:t>
            </a:r>
          </a:p>
          <a:p>
            <a:r>
              <a:rPr lang="ru-RU" dirty="0">
                <a:solidFill>
                  <a:srgbClr val="C00000"/>
                </a:solidFill>
              </a:rPr>
              <a:t>- </a:t>
            </a:r>
            <a:r>
              <a:rPr lang="ru-RU" dirty="0" err="1">
                <a:solidFill>
                  <a:srgbClr val="C00000"/>
                </a:solidFill>
              </a:rPr>
              <a:t>тимчасово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окупованої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російською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федерацією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території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України</a:t>
            </a:r>
            <a:r>
              <a:rPr lang="ru-RU" dirty="0">
                <a:solidFill>
                  <a:srgbClr val="C00000"/>
                </a:solidFill>
              </a:rPr>
              <a:t>; 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- </a:t>
            </a:r>
            <a:r>
              <a:rPr lang="ru-RU" dirty="0" err="1">
                <a:solidFill>
                  <a:srgbClr val="C00000"/>
                </a:solidFill>
              </a:rPr>
              <a:t>території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що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знаходиться</a:t>
            </a:r>
            <a:r>
              <a:rPr lang="ru-RU" dirty="0">
                <a:solidFill>
                  <a:srgbClr val="C00000"/>
                </a:solidFill>
              </a:rPr>
              <a:t> в </a:t>
            </a:r>
            <a:r>
              <a:rPr lang="ru-RU" dirty="0" err="1">
                <a:solidFill>
                  <a:srgbClr val="C00000"/>
                </a:solidFill>
              </a:rPr>
              <a:t>районі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проведення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воєнних</a:t>
            </a:r>
            <a:r>
              <a:rPr lang="ru-RU" dirty="0">
                <a:solidFill>
                  <a:srgbClr val="C00000"/>
                </a:solidFill>
              </a:rPr>
              <a:t> (</a:t>
            </a:r>
            <a:r>
              <a:rPr lang="ru-RU" dirty="0" err="1">
                <a:solidFill>
                  <a:srgbClr val="C00000"/>
                </a:solidFill>
              </a:rPr>
              <a:t>бойових</a:t>
            </a:r>
            <a:r>
              <a:rPr lang="ru-RU" dirty="0">
                <a:solidFill>
                  <a:srgbClr val="C00000"/>
                </a:solidFill>
              </a:rPr>
              <a:t>) </a:t>
            </a:r>
            <a:r>
              <a:rPr lang="ru-RU" dirty="0" err="1">
                <a:solidFill>
                  <a:srgbClr val="C00000"/>
                </a:solidFill>
              </a:rPr>
              <a:t>дій</a:t>
            </a:r>
            <a:r>
              <a:rPr lang="ru-RU" dirty="0">
                <a:solidFill>
                  <a:srgbClr val="C00000"/>
                </a:solidFill>
              </a:rPr>
              <a:t>, а </a:t>
            </a:r>
            <a:r>
              <a:rPr lang="ru-RU" dirty="0" err="1">
                <a:solidFill>
                  <a:srgbClr val="C00000"/>
                </a:solidFill>
              </a:rPr>
              <a:t>також</a:t>
            </a:r>
            <a:r>
              <a:rPr lang="ru-RU" dirty="0">
                <a:solidFill>
                  <a:srgbClr val="C00000"/>
                </a:solidFill>
              </a:rPr>
              <a:t> на </a:t>
            </a:r>
            <a:r>
              <a:rPr lang="ru-RU" dirty="0" err="1">
                <a:solidFill>
                  <a:srgbClr val="C00000"/>
                </a:solidFill>
              </a:rPr>
              <a:t>території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ближче</a:t>
            </a:r>
            <a:r>
              <a:rPr lang="ru-RU" dirty="0">
                <a:solidFill>
                  <a:srgbClr val="C00000"/>
                </a:solidFill>
              </a:rPr>
              <a:t> 100 км від </a:t>
            </a:r>
            <a:r>
              <a:rPr lang="ru-RU" dirty="0" err="1">
                <a:solidFill>
                  <a:srgbClr val="C00000"/>
                </a:solidFill>
              </a:rPr>
              <a:t>лінії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зіткнення</a:t>
            </a:r>
            <a:r>
              <a:rPr lang="ru-RU" dirty="0">
                <a:solidFill>
                  <a:srgbClr val="C00000"/>
                </a:solidFill>
              </a:rPr>
              <a:t> (зтикання).</a:t>
            </a:r>
          </a:p>
        </p:txBody>
      </p:sp>
    </p:spTree>
    <p:extLst>
      <p:ext uri="{BB962C8B-B14F-4D97-AF65-F5344CB8AC3E}">
        <p14:creationId xmlns:p14="http://schemas.microsoft.com/office/powerpoint/2010/main" val="3458313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F0B67FF-A6E1-460C-8211-7CA661160CFC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Страховий продукт «КАСКО 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A1648-5CFB-4850-BDFA-02DA3F4D6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33FE25-55A9-4D7D-ADF7-B7617F969545}"/>
              </a:ext>
            </a:extLst>
          </p:cNvPr>
          <p:cNvSpPr txBox="1"/>
          <p:nvPr/>
        </p:nvSpPr>
        <p:spPr>
          <a:xfrm>
            <a:off x="416496" y="692696"/>
            <a:ext cx="727280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Універсальний </a:t>
            </a:r>
            <a:r>
              <a:rPr lang="ru-RU" sz="2400" b="1" dirty="0" err="1"/>
              <a:t>страховий</a:t>
            </a:r>
            <a:r>
              <a:rPr lang="ru-RU" sz="2400" b="1" dirty="0"/>
              <a:t> продукт для </a:t>
            </a:r>
            <a:r>
              <a:rPr lang="ru-RU" sz="2400" b="1" dirty="0" err="1"/>
              <a:t>легкових</a:t>
            </a:r>
            <a:r>
              <a:rPr lang="ru-RU" sz="2400" b="1" dirty="0"/>
              <a:t> ТЗ з максимальною  </a:t>
            </a:r>
            <a:r>
              <a:rPr lang="ru-RU" sz="2400" b="1" dirty="0" err="1"/>
              <a:t>кількістю</a:t>
            </a:r>
            <a:r>
              <a:rPr lang="ru-RU" sz="2400" b="1" dirty="0"/>
              <a:t> </a:t>
            </a:r>
            <a:r>
              <a:rPr lang="ru-RU" sz="2400" b="1" dirty="0" err="1"/>
              <a:t>опцій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застосовується</a:t>
            </a:r>
            <a:r>
              <a:rPr lang="ru-RU" sz="2400" b="1" dirty="0"/>
              <a:t> на ринку</a:t>
            </a:r>
          </a:p>
          <a:p>
            <a:endParaRPr lang="ru-RU" dirty="0"/>
          </a:p>
          <a:p>
            <a:r>
              <a:rPr lang="ru-RU" dirty="0" err="1"/>
              <a:t>Повністю</a:t>
            </a:r>
            <a:r>
              <a:rPr lang="ru-RU" dirty="0"/>
              <a:t> </a:t>
            </a:r>
            <a:r>
              <a:rPr lang="ru-RU" dirty="0" err="1"/>
              <a:t>автоматизований</a:t>
            </a:r>
            <a:r>
              <a:rPr lang="ru-RU" dirty="0"/>
              <a:t> </a:t>
            </a:r>
            <a:r>
              <a:rPr lang="ru-RU" dirty="0" err="1"/>
              <a:t>розрахунок</a:t>
            </a:r>
            <a:r>
              <a:rPr lang="ru-RU" dirty="0"/>
              <a:t> страхового тарифу, як за </a:t>
            </a:r>
            <a:r>
              <a:rPr lang="ru-RU" dirty="0" err="1"/>
              <a:t>допомогою</a:t>
            </a:r>
            <a:r>
              <a:rPr lang="ru-RU" dirty="0"/>
              <a:t> калькулятора КАСКО (</a:t>
            </a:r>
            <a:r>
              <a:rPr lang="en-US" dirty="0"/>
              <a:t>Excel) </a:t>
            </a:r>
            <a:r>
              <a:rPr lang="uk-UA" dirty="0"/>
              <a:t>так і в системі </a:t>
            </a:r>
            <a:r>
              <a:rPr lang="uk-UA" dirty="0" err="1"/>
              <a:t>ПрофІТсофт</a:t>
            </a:r>
            <a:r>
              <a:rPr lang="uk-UA" dirty="0"/>
              <a:t>.</a:t>
            </a:r>
          </a:p>
          <a:p>
            <a:endParaRPr lang="uk-UA" dirty="0"/>
          </a:p>
          <a:p>
            <a:r>
              <a:rPr lang="uk-UA" dirty="0"/>
              <a:t>Форма Договору: </a:t>
            </a:r>
          </a:p>
          <a:p>
            <a:pPr marL="285750" indent="-285750">
              <a:buFontTx/>
              <a:buChar char="-"/>
            </a:pPr>
            <a:r>
              <a:rPr lang="uk-UA" dirty="0"/>
              <a:t>Друкована</a:t>
            </a:r>
          </a:p>
          <a:p>
            <a:pPr marL="285750" indent="-285750">
              <a:buFontTx/>
              <a:buChar char="-"/>
            </a:pPr>
            <a:r>
              <a:rPr lang="uk-UA" dirty="0"/>
              <a:t>Електронна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A14110-F218-4BBC-9148-47C885F23979}"/>
              </a:ext>
            </a:extLst>
          </p:cNvPr>
          <p:cNvSpPr txBox="1"/>
          <p:nvPr/>
        </p:nvSpPr>
        <p:spPr>
          <a:xfrm>
            <a:off x="4304928" y="2951575"/>
            <a:ext cx="525658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За продуктом «КАСКО </a:t>
            </a:r>
            <a:r>
              <a:rPr lang="en-US" sz="2000" b="1" dirty="0"/>
              <a:t>UA</a:t>
            </a:r>
            <a:r>
              <a:rPr lang="uk-UA" sz="2000" b="1" dirty="0"/>
              <a:t>» можливо обрати п</a:t>
            </a:r>
            <a:r>
              <a:rPr lang="ru-RU" sz="2000" b="1" dirty="0" err="1"/>
              <a:t>рограми</a:t>
            </a:r>
            <a:r>
              <a:rPr lang="ru-RU" sz="2000" b="1" dirty="0"/>
              <a:t> страхування: 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Повне КАСКО, 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КАСКО </a:t>
            </a:r>
            <a:r>
              <a:rPr lang="ru-RU" sz="2000" dirty="0" err="1"/>
              <a:t>Вибіркове</a:t>
            </a:r>
            <a:r>
              <a:rPr lang="ru-RU" sz="2000" dirty="0"/>
              <a:t> (</a:t>
            </a:r>
            <a:r>
              <a:rPr lang="ru-RU" sz="2000" dirty="0" err="1"/>
              <a:t>часткові</a:t>
            </a:r>
            <a:r>
              <a:rPr lang="ru-RU" sz="2000" dirty="0"/>
              <a:t> </a:t>
            </a:r>
            <a:r>
              <a:rPr lang="ru-RU" sz="2000" dirty="0" err="1"/>
              <a:t>ризики</a:t>
            </a:r>
            <a:r>
              <a:rPr lang="ru-RU" sz="2000" dirty="0"/>
              <a:t>), 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КАСКО </a:t>
            </a:r>
            <a:r>
              <a:rPr lang="ru-RU" sz="2000" dirty="0" err="1"/>
              <a:t>Групове</a:t>
            </a:r>
            <a:r>
              <a:rPr lang="ru-RU" sz="2000" dirty="0"/>
              <a:t> (від 5 ТЗ), 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КАСКО 50/50, 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До </a:t>
            </a:r>
            <a:r>
              <a:rPr lang="ru-RU" sz="2000" dirty="0" err="1"/>
              <a:t>першого</a:t>
            </a:r>
            <a:r>
              <a:rPr lang="ru-RU" sz="2000" dirty="0"/>
              <a:t> страхового </a:t>
            </a:r>
            <a:r>
              <a:rPr lang="ru-RU" sz="2000" dirty="0" err="1"/>
              <a:t>випадку</a:t>
            </a:r>
            <a:r>
              <a:rPr lang="ru-RU" sz="2000" dirty="0"/>
              <a:t>, </a:t>
            </a:r>
          </a:p>
          <a:p>
            <a:pPr marL="285750" indent="-285750">
              <a:buFontTx/>
              <a:buChar char="-"/>
            </a:pPr>
            <a:r>
              <a:rPr lang="ru-RU" sz="2000" dirty="0" err="1"/>
              <a:t>Робочі</a:t>
            </a:r>
            <a:r>
              <a:rPr lang="ru-RU" sz="2000" dirty="0"/>
              <a:t> </a:t>
            </a:r>
            <a:r>
              <a:rPr lang="ru-RU" sz="2000" dirty="0" err="1"/>
              <a:t>дні</a:t>
            </a:r>
            <a:r>
              <a:rPr lang="ru-RU" sz="2000" dirty="0"/>
              <a:t>, </a:t>
            </a:r>
            <a:r>
              <a:rPr lang="ru-RU" sz="2000" dirty="0" err="1"/>
              <a:t>вихідні</a:t>
            </a:r>
            <a:r>
              <a:rPr lang="ru-RU" sz="2000" dirty="0"/>
              <a:t>, </a:t>
            </a:r>
            <a:r>
              <a:rPr lang="ru-RU" sz="2000" dirty="0" err="1"/>
              <a:t>святкові</a:t>
            </a:r>
            <a:r>
              <a:rPr lang="ru-RU" sz="2000" dirty="0"/>
              <a:t>, </a:t>
            </a:r>
            <a:r>
              <a:rPr lang="ru-RU" sz="2000" dirty="0" err="1"/>
              <a:t>неробочі</a:t>
            </a:r>
            <a:r>
              <a:rPr lang="ru-RU" sz="2000" dirty="0"/>
              <a:t> </a:t>
            </a:r>
            <a:r>
              <a:rPr lang="ru-RU" sz="2000" dirty="0" err="1"/>
              <a:t>дні</a:t>
            </a:r>
            <a:r>
              <a:rPr lang="ru-RU" sz="2000" dirty="0"/>
              <a:t>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EF25E4E-98F1-40DE-BFB6-6F0108E06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60" y="3832017"/>
            <a:ext cx="26098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88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FCA3A66C-10F5-49DC-B4D8-9E84981028D8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Програм страхування «КАСКО 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8F5A49-536D-48A1-8BF5-2E6E9F4DB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FF8442-E26A-4A47-AA14-FBEACD074CE9}"/>
              </a:ext>
            </a:extLst>
          </p:cNvPr>
          <p:cNvSpPr txBox="1"/>
          <p:nvPr/>
        </p:nvSpPr>
        <p:spPr>
          <a:xfrm>
            <a:off x="200472" y="500042"/>
            <a:ext cx="658376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Страхова сума:</a:t>
            </a:r>
          </a:p>
          <a:p>
            <a:r>
              <a:rPr lang="ru-RU" dirty="0"/>
              <a:t>Стандартно - </a:t>
            </a:r>
            <a:r>
              <a:rPr lang="ru-RU" dirty="0" err="1"/>
              <a:t>ринкова</a:t>
            </a:r>
            <a:r>
              <a:rPr lang="ru-RU" dirty="0"/>
              <a:t> </a:t>
            </a:r>
            <a:r>
              <a:rPr lang="ru-RU" dirty="0" err="1"/>
              <a:t>вартість</a:t>
            </a:r>
            <a:r>
              <a:rPr lang="ru-RU" dirty="0"/>
              <a:t> ТЗ.</a:t>
            </a:r>
          </a:p>
          <a:p>
            <a:r>
              <a:rPr lang="ru-RU" dirty="0" err="1"/>
              <a:t>Можливо</a:t>
            </a:r>
            <a:r>
              <a:rPr lang="ru-RU" dirty="0"/>
              <a:t> страхування від 50%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ТЗ.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B23956-3090-4E81-8733-F8F7AA00D89C}"/>
              </a:ext>
            </a:extLst>
          </p:cNvPr>
          <p:cNvSpPr txBox="1"/>
          <p:nvPr/>
        </p:nvSpPr>
        <p:spPr>
          <a:xfrm>
            <a:off x="200472" y="1390376"/>
            <a:ext cx="96927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ru-RU" dirty="0"/>
              <a:t>- Страхування ТЗ з </a:t>
            </a:r>
            <a:r>
              <a:rPr lang="ru-RU" dirty="0" err="1"/>
              <a:t>ринковою</a:t>
            </a:r>
            <a:r>
              <a:rPr lang="ru-RU" dirty="0"/>
              <a:t> </a:t>
            </a:r>
            <a:r>
              <a:rPr lang="ru-RU" dirty="0" err="1"/>
              <a:t>вартістю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4 млн. грн. </a:t>
            </a:r>
            <a:r>
              <a:rPr lang="ru-RU" dirty="0" err="1"/>
              <a:t>потребує</a:t>
            </a:r>
            <a:r>
              <a:rPr lang="ru-RU" dirty="0"/>
              <a:t> </a:t>
            </a:r>
            <a:r>
              <a:rPr lang="ru-RU" dirty="0" err="1"/>
              <a:t>погодження</a:t>
            </a:r>
            <a:r>
              <a:rPr lang="ru-RU" dirty="0"/>
              <a:t>. </a:t>
            </a:r>
          </a:p>
          <a:p>
            <a:r>
              <a:rPr lang="ru-RU" dirty="0"/>
              <a:t>- </a:t>
            </a:r>
            <a:r>
              <a:rPr lang="ru-RU" dirty="0" err="1"/>
              <a:t>Програма</a:t>
            </a:r>
            <a:r>
              <a:rPr lang="ru-RU" dirty="0"/>
              <a:t> «До </a:t>
            </a:r>
            <a:r>
              <a:rPr lang="ru-RU" dirty="0" err="1"/>
              <a:t>першого</a:t>
            </a:r>
            <a:r>
              <a:rPr lang="ru-RU" dirty="0"/>
              <a:t> страхового </a:t>
            </a:r>
            <a:r>
              <a:rPr lang="ru-RU" dirty="0" err="1"/>
              <a:t>випадку</a:t>
            </a:r>
            <a:r>
              <a:rPr lang="ru-RU" dirty="0"/>
              <a:t>» </a:t>
            </a:r>
            <a:r>
              <a:rPr lang="ru-RU" dirty="0" err="1"/>
              <a:t>діє</a:t>
            </a:r>
            <a:r>
              <a:rPr lang="ru-RU" dirty="0"/>
              <a:t> для ТЗ до 2 млн. грн.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F55072-C6BB-413E-B5FF-F479D2392377}"/>
              </a:ext>
            </a:extLst>
          </p:cNvPr>
          <p:cNvSpPr txBox="1"/>
          <p:nvPr/>
        </p:nvSpPr>
        <p:spPr>
          <a:xfrm>
            <a:off x="229692" y="2313706"/>
            <a:ext cx="918780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Страховий </a:t>
            </a:r>
            <a:r>
              <a:rPr lang="ru-RU" dirty="0" err="1"/>
              <a:t>захист</a:t>
            </a:r>
            <a:r>
              <a:rPr lang="ru-RU" dirty="0"/>
              <a:t> від угону </a:t>
            </a:r>
            <a:r>
              <a:rPr lang="ru-RU" dirty="0" err="1"/>
              <a:t>діє</a:t>
            </a:r>
            <a:r>
              <a:rPr lang="ru-RU" dirty="0"/>
              <a:t> в будь-</a:t>
            </a:r>
            <a:r>
              <a:rPr lang="ru-RU" dirty="0" err="1"/>
              <a:t>який</a:t>
            </a:r>
            <a:r>
              <a:rPr lang="ru-RU" dirty="0"/>
              <a:t> час </a:t>
            </a:r>
            <a:r>
              <a:rPr lang="ru-RU" dirty="0" err="1"/>
              <a:t>доби</a:t>
            </a:r>
            <a:r>
              <a:rPr lang="ru-RU" dirty="0"/>
              <a:t> в будь-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місці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Агрегатна</a:t>
            </a:r>
            <a:r>
              <a:rPr lang="ru-RU" dirty="0"/>
              <a:t> і </a:t>
            </a:r>
            <a:r>
              <a:rPr lang="ru-RU" dirty="0" err="1"/>
              <a:t>неагрегатна</a:t>
            </a:r>
            <a:r>
              <a:rPr lang="ru-RU" dirty="0"/>
              <a:t> </a:t>
            </a:r>
            <a:r>
              <a:rPr lang="ru-RU" dirty="0" err="1"/>
              <a:t>страхова</a:t>
            </a:r>
            <a:r>
              <a:rPr lang="ru-RU" dirty="0"/>
              <a:t> сума.		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франшизи</a:t>
            </a:r>
            <a:r>
              <a:rPr lang="ru-RU" dirty="0"/>
              <a:t> при </a:t>
            </a:r>
            <a:r>
              <a:rPr lang="ru-RU" dirty="0" err="1"/>
              <a:t>пошкодженні</a:t>
            </a:r>
            <a:r>
              <a:rPr lang="ru-RU" dirty="0"/>
              <a:t> </a:t>
            </a:r>
            <a:r>
              <a:rPr lang="ru-RU" dirty="0" err="1"/>
              <a:t>виключно</a:t>
            </a:r>
            <a:r>
              <a:rPr lang="ru-RU" dirty="0"/>
              <a:t> </a:t>
            </a:r>
            <a:r>
              <a:rPr lang="ru-RU" dirty="0" err="1"/>
              <a:t>скляних</a:t>
            </a:r>
            <a:r>
              <a:rPr lang="ru-RU" dirty="0"/>
              <a:t> деталей ТЗ».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франшизи</a:t>
            </a:r>
            <a:r>
              <a:rPr lang="ru-RU" dirty="0"/>
              <a:t> у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відсутності</a:t>
            </a:r>
            <a:r>
              <a:rPr lang="ru-RU" dirty="0"/>
              <a:t> вини </a:t>
            </a:r>
            <a:r>
              <a:rPr lang="ru-RU" dirty="0" err="1"/>
              <a:t>водія</a:t>
            </a:r>
            <a:r>
              <a:rPr lang="ru-RU" dirty="0"/>
              <a:t> </a:t>
            </a:r>
            <a:r>
              <a:rPr lang="ru-RU" dirty="0" err="1"/>
              <a:t>застрахованого</a:t>
            </a:r>
            <a:r>
              <a:rPr lang="ru-RU" dirty="0"/>
              <a:t> ТЗ в ДТП».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зносу</a:t>
            </a:r>
            <a:r>
              <a:rPr lang="ru-RU" dirty="0"/>
              <a:t> деталей,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підлягають</a:t>
            </a:r>
            <a:r>
              <a:rPr lang="ru-RU" dirty="0"/>
              <a:t> </a:t>
            </a:r>
            <a:r>
              <a:rPr lang="ru-RU" dirty="0" err="1"/>
              <a:t>заміні</a:t>
            </a:r>
            <a:r>
              <a:rPr lang="ru-RU" dirty="0"/>
              <a:t>».	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знецінення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</a:t>
            </a:r>
            <a:r>
              <a:rPr lang="ru-RU" dirty="0" err="1"/>
              <a:t>автомобіля</a:t>
            </a:r>
            <a:r>
              <a:rPr lang="ru-RU" dirty="0"/>
              <a:t> за час </a:t>
            </a:r>
            <a:r>
              <a:rPr lang="ru-RU" dirty="0" err="1"/>
              <a:t>дії</a:t>
            </a:r>
            <a:r>
              <a:rPr lang="ru-RU" dirty="0"/>
              <a:t> Договору».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Опціональний</a:t>
            </a:r>
            <a:r>
              <a:rPr lang="ru-RU" dirty="0"/>
              <a:t> </a:t>
            </a:r>
            <a:r>
              <a:rPr lang="ru-RU" dirty="0" err="1"/>
              <a:t>вибір</a:t>
            </a:r>
            <a:r>
              <a:rPr lang="ru-RU" dirty="0"/>
              <a:t> СТО (За </a:t>
            </a:r>
            <a:r>
              <a:rPr lang="ru-RU" dirty="0" err="1"/>
              <a:t>вибором</a:t>
            </a:r>
            <a:r>
              <a:rPr lang="ru-RU" dirty="0"/>
              <a:t> </a:t>
            </a:r>
            <a:r>
              <a:rPr lang="ru-RU" dirty="0" err="1"/>
              <a:t>Страхувальника</a:t>
            </a:r>
            <a:r>
              <a:rPr lang="ru-RU" dirty="0"/>
              <a:t>/Рекомендована Страховиком/</a:t>
            </a:r>
            <a:r>
              <a:rPr lang="ru-RU" dirty="0" err="1"/>
              <a:t>Гарантійне</a:t>
            </a:r>
            <a:r>
              <a:rPr lang="ru-RU" dirty="0"/>
              <a:t>).				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без </a:t>
            </a:r>
            <a:r>
              <a:rPr lang="ru-RU" dirty="0" err="1"/>
              <a:t>офіційної</a:t>
            </a:r>
            <a:r>
              <a:rPr lang="ru-RU" dirty="0"/>
              <a:t> </a:t>
            </a:r>
            <a:r>
              <a:rPr lang="ru-RU" dirty="0" err="1"/>
              <a:t>довідки</a:t>
            </a:r>
            <a:r>
              <a:rPr lang="ru-RU" dirty="0"/>
              <a:t> - 2 рази в межах 5% </a:t>
            </a:r>
            <a:r>
              <a:rPr lang="ru-RU" dirty="0" err="1"/>
              <a:t>страхової</a:t>
            </a:r>
            <a:r>
              <a:rPr lang="ru-RU" dirty="0"/>
              <a:t> </a:t>
            </a:r>
            <a:r>
              <a:rPr lang="ru-RU" dirty="0" err="1"/>
              <a:t>суми</a:t>
            </a:r>
            <a:r>
              <a:rPr lang="ru-RU" dirty="0"/>
              <a:t> та 100 000 грн.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по Європротоколу - в межах </a:t>
            </a:r>
            <a:r>
              <a:rPr lang="ru-RU" dirty="0" err="1"/>
              <a:t>законодавчо</a:t>
            </a:r>
            <a:r>
              <a:rPr lang="ru-RU" dirty="0"/>
              <a:t> </a:t>
            </a:r>
            <a:r>
              <a:rPr lang="ru-RU" dirty="0" err="1"/>
              <a:t>встановлених</a:t>
            </a:r>
            <a:r>
              <a:rPr lang="ru-RU" dirty="0"/>
              <a:t> </a:t>
            </a:r>
            <a:r>
              <a:rPr lang="ru-RU" dirty="0" err="1"/>
              <a:t>лімітів</a:t>
            </a:r>
            <a:r>
              <a:rPr lang="ru-RU" dirty="0"/>
              <a:t> без </a:t>
            </a:r>
            <a:r>
              <a:rPr lang="ru-RU" dirty="0" err="1"/>
              <a:t>обмеження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по </a:t>
            </a:r>
            <a:r>
              <a:rPr lang="ru-RU" dirty="0" err="1"/>
              <a:t>Воєнних</a:t>
            </a:r>
            <a:r>
              <a:rPr lang="ru-RU" dirty="0"/>
              <a:t> </a:t>
            </a:r>
            <a:r>
              <a:rPr lang="ru-RU" dirty="0" err="1"/>
              <a:t>ризиках</a:t>
            </a:r>
            <a:r>
              <a:rPr lang="ru-RU" dirty="0"/>
              <a:t> </a:t>
            </a:r>
            <a:r>
              <a:rPr lang="ru-RU" dirty="0" err="1"/>
              <a:t>здійснюються</a:t>
            </a:r>
            <a:r>
              <a:rPr lang="ru-RU" dirty="0"/>
              <a:t> без </a:t>
            </a:r>
            <a:r>
              <a:rPr lang="ru-RU" dirty="0" err="1"/>
              <a:t>офіційної</a:t>
            </a:r>
            <a:r>
              <a:rPr lang="ru-RU" dirty="0"/>
              <a:t> </a:t>
            </a:r>
            <a:r>
              <a:rPr lang="ru-RU" dirty="0" err="1"/>
              <a:t>довідки</a:t>
            </a:r>
            <a:r>
              <a:rPr lang="ru-RU" dirty="0"/>
              <a:t> 2 рази без </a:t>
            </a:r>
            <a:r>
              <a:rPr lang="ru-RU" dirty="0" err="1"/>
              <a:t>жодних</a:t>
            </a:r>
            <a:r>
              <a:rPr lang="ru-RU" dirty="0"/>
              <a:t> франшиз. </a:t>
            </a:r>
            <a:r>
              <a:rPr lang="ru-RU" dirty="0" err="1"/>
              <a:t>Ліміт</a:t>
            </a:r>
            <a:r>
              <a:rPr lang="ru-RU" dirty="0"/>
              <a:t> </a:t>
            </a:r>
            <a:r>
              <a:rPr lang="ru-RU" dirty="0" err="1"/>
              <a:t>виплат</a:t>
            </a:r>
            <a:r>
              <a:rPr lang="ru-RU" dirty="0"/>
              <a:t> по </a:t>
            </a:r>
            <a:r>
              <a:rPr lang="ru-RU" dirty="0" err="1"/>
              <a:t>події</a:t>
            </a:r>
            <a:r>
              <a:rPr lang="ru-RU" dirty="0"/>
              <a:t> і по Договору в </a:t>
            </a:r>
            <a:r>
              <a:rPr lang="ru-RU" dirty="0" err="1"/>
              <a:t>цілому</a:t>
            </a:r>
            <a:r>
              <a:rPr lang="ru-RU" dirty="0"/>
              <a:t> - 10%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ТЗ.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Витрати на </a:t>
            </a:r>
            <a:r>
              <a:rPr lang="ru-RU" dirty="0" err="1"/>
              <a:t>евакуатор</a:t>
            </a:r>
            <a:r>
              <a:rPr lang="ru-RU" dirty="0"/>
              <a:t> – в межах 100 </a:t>
            </a:r>
            <a:r>
              <a:rPr lang="ru-RU" dirty="0" err="1"/>
              <a:t>Євро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Загальна</a:t>
            </a:r>
            <a:r>
              <a:rPr lang="ru-RU" dirty="0"/>
              <a:t> сума </a:t>
            </a:r>
            <a:r>
              <a:rPr lang="ru-RU" dirty="0" err="1"/>
              <a:t>виплат</a:t>
            </a:r>
            <a:r>
              <a:rPr lang="ru-RU" dirty="0"/>
              <a:t> по </a:t>
            </a:r>
            <a:r>
              <a:rPr lang="ru-RU" dirty="0" err="1"/>
              <a:t>всіх</a:t>
            </a:r>
            <a:r>
              <a:rPr lang="ru-RU" dirty="0"/>
              <a:t> видах витрат по Договору – до 5 000 грн.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обмежень</a:t>
            </a:r>
            <a:r>
              <a:rPr lang="ru-RU" dirty="0"/>
              <a:t> </a:t>
            </a:r>
            <a:r>
              <a:rPr lang="ru-RU" dirty="0" err="1"/>
              <a:t>виплат</a:t>
            </a:r>
            <a:r>
              <a:rPr lang="ru-RU" dirty="0"/>
              <a:t> при </a:t>
            </a:r>
            <a:r>
              <a:rPr lang="ru-RU" dirty="0" err="1"/>
              <a:t>порушенні</a:t>
            </a:r>
            <a:r>
              <a:rPr lang="ru-RU" dirty="0"/>
              <a:t>  ПДР, </a:t>
            </a:r>
            <a:r>
              <a:rPr lang="ru-RU" dirty="0" err="1"/>
              <a:t>включаючи</a:t>
            </a:r>
            <a:r>
              <a:rPr lang="ru-RU" dirty="0"/>
              <a:t> </a:t>
            </a:r>
            <a:r>
              <a:rPr lang="ru-RU" dirty="0" err="1"/>
              <a:t>грубі</a:t>
            </a:r>
            <a:r>
              <a:rPr lang="ru-RU" dirty="0"/>
              <a:t> </a:t>
            </a:r>
            <a:r>
              <a:rPr lang="ru-RU" dirty="0" err="1"/>
              <a:t>порушення</a:t>
            </a:r>
            <a:r>
              <a:rPr lang="ru-RU" dirty="0"/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EF3FDA-0449-49B3-94F1-87B69FEC8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9422" y="789706"/>
            <a:ext cx="1438275" cy="1524000"/>
          </a:xfrm>
          <a:prstGeom prst="rect">
            <a:avLst/>
          </a:prstGeom>
          <a:effectLst>
            <a:reflection blurRad="6350" stA="50000" endA="295" endPos="92000" dist="1016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92375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815AE91-5EC4-4839-8A55-1B9AA7F2D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49" y="4765930"/>
            <a:ext cx="1962150" cy="1724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CD2B78-815D-4667-AB43-6396B6F10CE1}"/>
              </a:ext>
            </a:extLst>
          </p:cNvPr>
          <p:cNvSpPr txBox="1"/>
          <p:nvPr/>
        </p:nvSpPr>
        <p:spPr>
          <a:xfrm>
            <a:off x="488504" y="239924"/>
            <a:ext cx="597666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dirty="0" err="1"/>
              <a:t>Програма</a:t>
            </a:r>
            <a:r>
              <a:rPr lang="ru-RU" sz="2000" b="1" dirty="0"/>
              <a:t> «Повне КАСКО» </a:t>
            </a:r>
          </a:p>
          <a:p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повна</a:t>
            </a:r>
            <a:r>
              <a:rPr lang="ru-RU" dirty="0"/>
              <a:t> </a:t>
            </a:r>
            <a:r>
              <a:rPr lang="ru-RU" dirty="0" err="1"/>
              <a:t>програма</a:t>
            </a:r>
            <a:r>
              <a:rPr lang="ru-RU" dirty="0"/>
              <a:t>, яка </a:t>
            </a:r>
            <a:r>
              <a:rPr lang="ru-RU" dirty="0" err="1"/>
              <a:t>дає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врахування</a:t>
            </a:r>
            <a:r>
              <a:rPr lang="ru-RU" dirty="0"/>
              <a:t> практично </a:t>
            </a:r>
            <a:r>
              <a:rPr lang="ru-RU" dirty="0" err="1"/>
              <a:t>довільних</a:t>
            </a:r>
            <a:r>
              <a:rPr lang="ru-RU" dirty="0"/>
              <a:t> потреб </a:t>
            </a:r>
            <a:r>
              <a:rPr lang="ru-RU" dirty="0" err="1"/>
              <a:t>клієнта</a:t>
            </a:r>
            <a:r>
              <a:rPr lang="ru-RU" dirty="0"/>
              <a:t> з </a:t>
            </a:r>
            <a:r>
              <a:rPr lang="ru-RU" dirty="0" err="1"/>
              <a:t>відповідним</a:t>
            </a:r>
            <a:r>
              <a:rPr lang="ru-RU" dirty="0"/>
              <a:t> </a:t>
            </a:r>
            <a:r>
              <a:rPr lang="ru-RU" dirty="0" err="1"/>
              <a:t>коригуванням</a:t>
            </a:r>
            <a:r>
              <a:rPr lang="ru-RU" dirty="0"/>
              <a:t> </a:t>
            </a:r>
            <a:r>
              <a:rPr lang="ru-RU" dirty="0" err="1"/>
              <a:t>розміру</a:t>
            </a:r>
            <a:r>
              <a:rPr lang="ru-RU" dirty="0"/>
              <a:t> страхового платежу.</a:t>
            </a:r>
          </a:p>
        </p:txBody>
      </p:sp>
      <p:sp>
        <p:nvSpPr>
          <p:cNvPr id="4" name="Прямоугольник 19">
            <a:extLst>
              <a:ext uri="{FF2B5EF4-FFF2-40B4-BE49-F238E27FC236}">
                <a16:creationId xmlns:a16="http://schemas.microsoft.com/office/drawing/2014/main" id="{F3A3B7E4-D695-4698-A860-69CEAFFF70E2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Програм страхування «КАСКО 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CD8221-9331-4272-B81A-1F50F1EBB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E73D18-9EE0-47FA-A1F9-D6642E5C81E4}"/>
              </a:ext>
            </a:extLst>
          </p:cNvPr>
          <p:cNvSpPr txBox="1"/>
          <p:nvPr/>
        </p:nvSpPr>
        <p:spPr>
          <a:xfrm>
            <a:off x="1136576" y="1849280"/>
            <a:ext cx="8352928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Програми «</a:t>
            </a:r>
            <a:r>
              <a:rPr lang="ru-RU" sz="2000" b="1" dirty="0" err="1"/>
              <a:t>Робочі</a:t>
            </a:r>
            <a:r>
              <a:rPr lang="ru-RU" sz="2000" b="1" dirty="0"/>
              <a:t> </a:t>
            </a:r>
            <a:r>
              <a:rPr lang="ru-RU" sz="2000" b="1" dirty="0" err="1"/>
              <a:t>дні</a:t>
            </a:r>
            <a:r>
              <a:rPr lang="ru-RU" sz="2000" b="1" dirty="0"/>
              <a:t>» та «</a:t>
            </a:r>
            <a:r>
              <a:rPr lang="ru-RU" sz="2000" b="1" dirty="0" err="1"/>
              <a:t>Вихідні</a:t>
            </a:r>
            <a:r>
              <a:rPr lang="ru-RU" sz="2000" b="1" dirty="0"/>
              <a:t>, </a:t>
            </a:r>
            <a:r>
              <a:rPr lang="ru-RU" sz="2000" b="1" dirty="0" err="1"/>
              <a:t>святкові</a:t>
            </a:r>
            <a:r>
              <a:rPr lang="ru-RU" sz="2000" b="1" dirty="0"/>
              <a:t>, </a:t>
            </a:r>
            <a:r>
              <a:rPr lang="ru-RU" sz="2000" b="1" dirty="0" err="1"/>
              <a:t>неробочі</a:t>
            </a:r>
            <a:r>
              <a:rPr lang="ru-RU" sz="2000" b="1" dirty="0"/>
              <a:t> </a:t>
            </a:r>
            <a:r>
              <a:rPr lang="ru-RU" sz="2000" b="1" dirty="0" err="1"/>
              <a:t>дні</a:t>
            </a:r>
            <a:r>
              <a:rPr lang="ru-RU" sz="2000" b="1" dirty="0"/>
              <a:t>» </a:t>
            </a:r>
          </a:p>
          <a:p>
            <a:r>
              <a:rPr lang="ru-RU" dirty="0" err="1"/>
              <a:t>Договір</a:t>
            </a:r>
            <a:r>
              <a:rPr lang="ru-RU" dirty="0"/>
              <a:t> </a:t>
            </a:r>
            <a:r>
              <a:rPr lang="ru-RU" dirty="0" err="1"/>
              <a:t>діє</a:t>
            </a:r>
            <a:r>
              <a:rPr lang="ru-RU" dirty="0"/>
              <a:t>: </a:t>
            </a:r>
          </a:p>
          <a:p>
            <a:r>
              <a:rPr lang="ru-RU" dirty="0"/>
              <a:t>-  за </a:t>
            </a:r>
            <a:r>
              <a:rPr lang="ru-RU" dirty="0" err="1"/>
              <a:t>ризиками</a:t>
            </a:r>
            <a:r>
              <a:rPr lang="ru-RU" dirty="0"/>
              <a:t> ДТП та Угон/</a:t>
            </a:r>
            <a:r>
              <a:rPr lang="ru-RU" dirty="0" err="1"/>
              <a:t>Викрадення</a:t>
            </a:r>
            <a:r>
              <a:rPr lang="ru-RU" dirty="0"/>
              <a:t> - </a:t>
            </a:r>
            <a:r>
              <a:rPr lang="ru-RU" dirty="0" err="1"/>
              <a:t>відповідно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у </a:t>
            </a:r>
            <a:r>
              <a:rPr lang="ru-RU" dirty="0" err="1"/>
              <a:t>робочі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 (з </a:t>
            </a:r>
            <a:r>
              <a:rPr lang="ru-RU" dirty="0" err="1"/>
              <a:t>понеділка</a:t>
            </a:r>
            <a:r>
              <a:rPr lang="ru-RU" dirty="0"/>
              <a:t> по </a:t>
            </a:r>
            <a:r>
              <a:rPr lang="ru-RU" dirty="0" err="1"/>
              <a:t>п’ятницю</a:t>
            </a:r>
            <a:r>
              <a:rPr lang="ru-RU" dirty="0"/>
              <a:t> </a:t>
            </a:r>
            <a:r>
              <a:rPr lang="ru-RU" dirty="0" err="1"/>
              <a:t>включно</a:t>
            </a:r>
            <a:r>
              <a:rPr lang="ru-RU" dirty="0"/>
              <a:t> та </a:t>
            </a:r>
            <a:r>
              <a:rPr lang="ru-RU" dirty="0" err="1"/>
              <a:t>додаткові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)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у </a:t>
            </a:r>
            <a:r>
              <a:rPr lang="ru-RU" dirty="0" err="1"/>
              <a:t>вихідні</a:t>
            </a:r>
            <a:r>
              <a:rPr lang="ru-RU" dirty="0"/>
              <a:t>, </a:t>
            </a:r>
            <a:r>
              <a:rPr lang="ru-RU" dirty="0" err="1"/>
              <a:t>святкові</a:t>
            </a:r>
            <a:r>
              <a:rPr lang="ru-RU" dirty="0"/>
              <a:t>, </a:t>
            </a:r>
            <a:r>
              <a:rPr lang="ru-RU" dirty="0" err="1"/>
              <a:t>неробочі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 (</a:t>
            </a:r>
            <a:r>
              <a:rPr lang="ru-RU" dirty="0" err="1"/>
              <a:t>субота</a:t>
            </a:r>
            <a:r>
              <a:rPr lang="ru-RU" dirty="0"/>
              <a:t>, </a:t>
            </a:r>
            <a:r>
              <a:rPr lang="ru-RU" dirty="0" err="1"/>
              <a:t>неділя</a:t>
            </a:r>
            <a:r>
              <a:rPr lang="ru-RU" dirty="0"/>
              <a:t>, день,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передує</a:t>
            </a:r>
            <a:r>
              <a:rPr lang="ru-RU" dirty="0"/>
              <a:t> </a:t>
            </a:r>
            <a:r>
              <a:rPr lang="ru-RU" dirty="0" err="1"/>
              <a:t>вихідному</a:t>
            </a:r>
            <a:r>
              <a:rPr lang="ru-RU" dirty="0"/>
              <a:t>, </a:t>
            </a:r>
            <a:r>
              <a:rPr lang="ru-RU" dirty="0" err="1"/>
              <a:t>святковому</a:t>
            </a:r>
            <a:r>
              <a:rPr lang="ru-RU" dirty="0"/>
              <a:t> та </a:t>
            </a:r>
            <a:r>
              <a:rPr lang="ru-RU" dirty="0" err="1"/>
              <a:t>неробочому</a:t>
            </a:r>
            <a:r>
              <a:rPr lang="ru-RU" dirty="0"/>
              <a:t> дню з 16:00 до 24:00 годин, та </a:t>
            </a:r>
            <a:r>
              <a:rPr lang="ru-RU" dirty="0" err="1"/>
              <a:t>додаткові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), де </a:t>
            </a:r>
            <a:r>
              <a:rPr lang="ru-RU" dirty="0" err="1"/>
              <a:t>додаткові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 </a:t>
            </a:r>
            <a:r>
              <a:rPr lang="ru-RU" dirty="0" err="1"/>
              <a:t>визначаються</a:t>
            </a:r>
            <a:r>
              <a:rPr lang="ru-RU" dirty="0"/>
              <a:t> «</a:t>
            </a:r>
            <a:r>
              <a:rPr lang="ru-RU" dirty="0" err="1"/>
              <a:t>робочими</a:t>
            </a:r>
            <a:r>
              <a:rPr lang="ru-RU" dirty="0"/>
              <a:t>» </a:t>
            </a:r>
            <a:r>
              <a:rPr lang="ru-RU" dirty="0" err="1"/>
              <a:t>або</a:t>
            </a:r>
            <a:r>
              <a:rPr lang="ru-RU" dirty="0"/>
              <a:t> «</a:t>
            </a:r>
            <a:r>
              <a:rPr lang="ru-RU" dirty="0" err="1"/>
              <a:t>святковими</a:t>
            </a:r>
            <a:r>
              <a:rPr lang="ru-RU" dirty="0"/>
              <a:t>/</a:t>
            </a:r>
            <a:r>
              <a:rPr lang="ru-RU" dirty="0" err="1"/>
              <a:t>неробочими</a:t>
            </a:r>
            <a:r>
              <a:rPr lang="ru-RU" dirty="0"/>
              <a:t>» </a:t>
            </a:r>
            <a:r>
              <a:rPr lang="ru-RU" dirty="0" err="1"/>
              <a:t>відповідно</a:t>
            </a:r>
            <a:r>
              <a:rPr lang="ru-RU" dirty="0"/>
              <a:t> до нормативно-</a:t>
            </a:r>
            <a:r>
              <a:rPr lang="ru-RU" dirty="0" err="1"/>
              <a:t>правових</a:t>
            </a:r>
            <a:r>
              <a:rPr lang="ru-RU" dirty="0"/>
              <a:t> </a:t>
            </a:r>
            <a:r>
              <a:rPr lang="ru-RU" dirty="0" err="1"/>
              <a:t>актів</a:t>
            </a:r>
            <a:r>
              <a:rPr lang="ru-RU" dirty="0"/>
              <a:t> чинного </a:t>
            </a:r>
            <a:r>
              <a:rPr lang="ru-RU" dirty="0" err="1"/>
              <a:t>законодавства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endParaRPr lang="ru-RU" dirty="0"/>
          </a:p>
          <a:p>
            <a:r>
              <a:rPr lang="ru-RU" dirty="0"/>
              <a:t>-   за </a:t>
            </a:r>
            <a:r>
              <a:rPr lang="ru-RU" dirty="0" err="1"/>
              <a:t>ризиками</a:t>
            </a:r>
            <a:r>
              <a:rPr lang="ru-RU" dirty="0"/>
              <a:t> </a:t>
            </a:r>
            <a:r>
              <a:rPr lang="ru-RU" dirty="0" err="1"/>
              <a:t>Стихійні</a:t>
            </a:r>
            <a:r>
              <a:rPr lang="ru-RU" dirty="0"/>
              <a:t> лиха та ПДТО - в </a:t>
            </a:r>
            <a:r>
              <a:rPr lang="ru-RU" dirty="0" err="1"/>
              <a:t>усі</a:t>
            </a:r>
            <a:r>
              <a:rPr lang="ru-RU" dirty="0"/>
              <a:t> </a:t>
            </a:r>
            <a:r>
              <a:rPr lang="ru-RU" dirty="0" err="1"/>
              <a:t>дні</a:t>
            </a:r>
            <a:r>
              <a:rPr lang="ru-RU" dirty="0"/>
              <a:t> без </a:t>
            </a:r>
            <a:r>
              <a:rPr lang="ru-RU" dirty="0" err="1"/>
              <a:t>виключення</a:t>
            </a:r>
            <a:r>
              <a:rPr lang="ru-RU" dirty="0"/>
              <a:t>  </a:t>
            </a:r>
            <a:r>
              <a:rPr lang="ru-RU" dirty="0" err="1"/>
              <a:t>впродовж</a:t>
            </a:r>
            <a:r>
              <a:rPr lang="ru-RU" dirty="0"/>
              <a:t> строку </a:t>
            </a:r>
            <a:r>
              <a:rPr lang="ru-RU" dirty="0" err="1"/>
              <a:t>дії</a:t>
            </a:r>
            <a:r>
              <a:rPr lang="ru-RU" dirty="0"/>
              <a:t> Договору.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96C0F7-0D0B-4457-8C44-368DA24F3E40}"/>
              </a:ext>
            </a:extLst>
          </p:cNvPr>
          <p:cNvSpPr txBox="1"/>
          <p:nvPr/>
        </p:nvSpPr>
        <p:spPr>
          <a:xfrm>
            <a:off x="3872880" y="4765930"/>
            <a:ext cx="446449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err="1"/>
              <a:t>Програма</a:t>
            </a:r>
            <a:r>
              <a:rPr lang="ru-RU" sz="2000" b="1" dirty="0"/>
              <a:t> «До 1-го страхового </a:t>
            </a:r>
            <a:r>
              <a:rPr lang="ru-RU" sz="2000" b="1" dirty="0" err="1"/>
              <a:t>випадку</a:t>
            </a:r>
            <a:r>
              <a:rPr lang="ru-RU" sz="2000" b="1" dirty="0"/>
              <a:t>»</a:t>
            </a:r>
          </a:p>
          <a:p>
            <a:r>
              <a:rPr lang="ru-RU" dirty="0"/>
              <a:t>За </a:t>
            </a:r>
            <a:r>
              <a:rPr lang="ru-RU" dirty="0" err="1"/>
              <a:t>умовами</a:t>
            </a:r>
            <a:r>
              <a:rPr lang="ru-RU" dirty="0"/>
              <a:t> </a:t>
            </a:r>
            <a:r>
              <a:rPr lang="ru-RU" dirty="0" err="1"/>
              <a:t>цієї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 </a:t>
            </a:r>
            <a:r>
              <a:rPr lang="ru-RU" dirty="0" err="1"/>
              <a:t>дія</a:t>
            </a:r>
            <a:r>
              <a:rPr lang="ru-RU" dirty="0"/>
              <a:t> Договору страхування </a:t>
            </a:r>
            <a:r>
              <a:rPr lang="ru-RU" dirty="0" err="1"/>
              <a:t>припиняється</a:t>
            </a:r>
            <a:r>
              <a:rPr lang="ru-RU" dirty="0"/>
              <a:t> з моменту </a:t>
            </a:r>
            <a:r>
              <a:rPr lang="ru-RU" dirty="0" err="1"/>
              <a:t>настання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страхового </a:t>
            </a:r>
            <a:r>
              <a:rPr lang="ru-RU" dirty="0" err="1"/>
              <a:t>випадку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1387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5DC5C4-6A15-47F2-9DC7-D83FA1247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0" y="0"/>
            <a:ext cx="989520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75AD21-3832-48C4-ACAA-88DAB1C9FF29}"/>
              </a:ext>
            </a:extLst>
          </p:cNvPr>
          <p:cNvSpPr txBox="1"/>
          <p:nvPr/>
        </p:nvSpPr>
        <p:spPr>
          <a:xfrm>
            <a:off x="344488" y="758462"/>
            <a:ext cx="41334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err="1"/>
              <a:t>Програма</a:t>
            </a:r>
            <a:r>
              <a:rPr lang="ru-RU" sz="2000" b="1" dirty="0"/>
              <a:t> «КАСКО ГРУПОВЕ» </a:t>
            </a:r>
            <a:r>
              <a:rPr lang="ru-RU" sz="2000" dirty="0" err="1"/>
              <a:t>передбачає</a:t>
            </a:r>
            <a:r>
              <a:rPr lang="ru-RU" sz="2000" dirty="0"/>
              <a:t> страхування </a:t>
            </a:r>
            <a:r>
              <a:rPr lang="ru-RU" sz="2000" dirty="0" err="1"/>
              <a:t>групи</a:t>
            </a:r>
            <a:r>
              <a:rPr lang="ru-RU" sz="2000" dirty="0"/>
              <a:t> </a:t>
            </a:r>
            <a:r>
              <a:rPr lang="ru-RU" sz="2000" dirty="0" err="1"/>
              <a:t>транспортних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(від 5 </a:t>
            </a:r>
            <a:r>
              <a:rPr lang="ru-RU" sz="2000" dirty="0" err="1"/>
              <a:t>одиниць</a:t>
            </a:r>
            <a:r>
              <a:rPr lang="ru-RU" sz="2000" dirty="0"/>
              <a:t>) одним договором. Страхування </a:t>
            </a:r>
            <a:r>
              <a:rPr lang="ru-RU" sz="2000" dirty="0" err="1"/>
              <a:t>здійснюється</a:t>
            </a:r>
            <a:r>
              <a:rPr lang="ru-RU" sz="2000" dirty="0"/>
              <a:t> на </a:t>
            </a:r>
            <a:r>
              <a:rPr lang="ru-RU" sz="2000" dirty="0" err="1"/>
              <a:t>загальних</a:t>
            </a:r>
            <a:r>
              <a:rPr lang="ru-RU" sz="2000" dirty="0"/>
              <a:t> </a:t>
            </a:r>
            <a:r>
              <a:rPr lang="ru-RU" sz="2000" dirty="0" err="1"/>
              <a:t>підставах</a:t>
            </a:r>
            <a:r>
              <a:rPr lang="ru-RU" sz="2000" dirty="0"/>
              <a:t> </a:t>
            </a:r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затверджених</a:t>
            </a:r>
            <a:r>
              <a:rPr lang="ru-RU" sz="2000" dirty="0"/>
              <a:t> умов та </a:t>
            </a:r>
            <a:r>
              <a:rPr lang="ru-RU" sz="2000" dirty="0" err="1"/>
              <a:t>тарифів</a:t>
            </a:r>
            <a:r>
              <a:rPr lang="ru-RU" sz="2000" dirty="0"/>
              <a:t> за </a:t>
            </a:r>
            <a:r>
              <a:rPr lang="ru-RU" sz="2000" dirty="0" err="1"/>
              <a:t>програмою</a:t>
            </a:r>
            <a:r>
              <a:rPr lang="ru-RU" sz="2000" dirty="0"/>
              <a:t> «КАСКО </a:t>
            </a:r>
            <a:r>
              <a:rPr lang="en-US" sz="2000" dirty="0"/>
              <a:t>UA</a:t>
            </a:r>
            <a:r>
              <a:rPr lang="ru-RU" sz="2000" dirty="0"/>
              <a:t>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F57D28-BA48-4AF3-8D7E-EA43054AABF6}"/>
              </a:ext>
            </a:extLst>
          </p:cNvPr>
          <p:cNvSpPr txBox="1"/>
          <p:nvPr/>
        </p:nvSpPr>
        <p:spPr>
          <a:xfrm>
            <a:off x="2720752" y="5125042"/>
            <a:ext cx="56440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err="1"/>
              <a:t>Програма</a:t>
            </a:r>
            <a:r>
              <a:rPr lang="ru-RU" sz="2000" b="1" dirty="0"/>
              <a:t> КАСКО </a:t>
            </a:r>
            <a:r>
              <a:rPr lang="ru-RU" sz="2000" b="1" dirty="0" err="1"/>
              <a:t>Вибіркове</a:t>
            </a:r>
            <a:r>
              <a:rPr lang="ru-RU" sz="2000" b="1" dirty="0"/>
              <a:t> (</a:t>
            </a:r>
            <a:r>
              <a:rPr lang="ru-RU" sz="2000" b="1" dirty="0" err="1"/>
              <a:t>часткові</a:t>
            </a:r>
            <a:r>
              <a:rPr lang="ru-RU" sz="2000" b="1" dirty="0"/>
              <a:t> </a:t>
            </a:r>
            <a:r>
              <a:rPr lang="ru-RU" sz="2000" b="1" dirty="0" err="1"/>
              <a:t>ризики</a:t>
            </a:r>
            <a:r>
              <a:rPr lang="ru-RU" sz="2000" b="1" dirty="0"/>
              <a:t>) </a:t>
            </a:r>
            <a:r>
              <a:rPr lang="ru-RU" sz="2000" dirty="0"/>
              <a:t>– </a:t>
            </a:r>
            <a:r>
              <a:rPr lang="ru-RU" sz="2000" dirty="0" err="1"/>
              <a:t>передбачає</a:t>
            </a:r>
            <a:r>
              <a:rPr lang="ru-RU" sz="2000" dirty="0"/>
              <a:t> </a:t>
            </a:r>
            <a:r>
              <a:rPr lang="ru-RU" sz="2000" dirty="0" err="1"/>
              <a:t>можливість</a:t>
            </a:r>
            <a:r>
              <a:rPr lang="ru-RU" sz="2000" dirty="0"/>
              <a:t> </a:t>
            </a:r>
            <a:r>
              <a:rPr lang="ru-RU" sz="2000" dirty="0" err="1"/>
              <a:t>вибору</a:t>
            </a:r>
            <a:r>
              <a:rPr lang="ru-RU" sz="2000" dirty="0"/>
              <a:t> </a:t>
            </a:r>
            <a:r>
              <a:rPr lang="ru-RU" sz="2000" dirty="0" err="1"/>
              <a:t>окремих</a:t>
            </a:r>
            <a:r>
              <a:rPr lang="ru-RU" sz="2000" dirty="0"/>
              <a:t> </a:t>
            </a:r>
            <a:r>
              <a:rPr lang="ru-RU" sz="2000" dirty="0" err="1"/>
              <a:t>ризиків</a:t>
            </a:r>
            <a:r>
              <a:rPr lang="ru-RU" sz="2000" dirty="0"/>
              <a:t>, за </a:t>
            </a:r>
            <a:r>
              <a:rPr lang="ru-RU" sz="2000" dirty="0" err="1"/>
              <a:t>виключенням</a:t>
            </a:r>
            <a:r>
              <a:rPr lang="ru-RU" sz="2000" dirty="0"/>
              <a:t> </a:t>
            </a:r>
            <a:r>
              <a:rPr lang="ru-RU" sz="2000" dirty="0" err="1"/>
              <a:t>обрання</a:t>
            </a:r>
            <a:r>
              <a:rPr lang="ru-RU" sz="2000" dirty="0"/>
              <a:t> одного </a:t>
            </a:r>
            <a:r>
              <a:rPr lang="ru-RU" sz="2000" dirty="0" err="1"/>
              <a:t>ризику</a:t>
            </a:r>
            <a:r>
              <a:rPr lang="ru-RU" sz="2000" dirty="0"/>
              <a:t> «</a:t>
            </a:r>
            <a:r>
              <a:rPr lang="ru-RU" sz="2000" dirty="0" err="1"/>
              <a:t>Незаконне</a:t>
            </a:r>
            <a:r>
              <a:rPr lang="ru-RU" sz="2000" dirty="0"/>
              <a:t> </a:t>
            </a:r>
            <a:r>
              <a:rPr lang="ru-RU" sz="2000" dirty="0" err="1"/>
              <a:t>заволодіння</a:t>
            </a:r>
            <a:r>
              <a:rPr lang="ru-RU" sz="2000" dirty="0"/>
              <a:t> /Угон».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3BBE54-B1A6-4FDB-AC0A-AF54CEC0FC94}"/>
              </a:ext>
            </a:extLst>
          </p:cNvPr>
          <p:cNvSpPr txBox="1"/>
          <p:nvPr/>
        </p:nvSpPr>
        <p:spPr>
          <a:xfrm>
            <a:off x="797539" y="3363507"/>
            <a:ext cx="568863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000" dirty="0"/>
          </a:p>
          <a:p>
            <a:r>
              <a:rPr lang="ru-RU" sz="2000" b="1" dirty="0" err="1"/>
              <a:t>Програма</a:t>
            </a:r>
            <a:r>
              <a:rPr lang="ru-RU" sz="2000" b="1" dirty="0"/>
              <a:t> «КАСКО ПЕРЕГІН» </a:t>
            </a:r>
            <a:r>
              <a:rPr lang="ru-RU" sz="2000" b="1" dirty="0" err="1"/>
              <a:t>передбачає</a:t>
            </a:r>
            <a:r>
              <a:rPr lang="ru-RU" sz="2000" b="1" dirty="0"/>
              <a:t> </a:t>
            </a:r>
            <a:r>
              <a:rPr lang="ru-RU" sz="2000" dirty="0"/>
              <a:t>Страхування </a:t>
            </a:r>
            <a:r>
              <a:rPr lang="ru-RU" sz="2000" dirty="0" err="1"/>
              <a:t>транспортних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на час перегону по </a:t>
            </a:r>
            <a:r>
              <a:rPr lang="ru-RU" sz="2000" dirty="0" err="1"/>
              <a:t>встановленому</a:t>
            </a:r>
            <a:r>
              <a:rPr lang="ru-RU" sz="2000" dirty="0"/>
              <a:t> (</a:t>
            </a:r>
            <a:r>
              <a:rPr lang="ru-RU" sz="2000" dirty="0" err="1"/>
              <a:t>визначеному</a:t>
            </a:r>
            <a:r>
              <a:rPr lang="ru-RU" sz="2000" dirty="0"/>
              <a:t>) маршруту</a:t>
            </a:r>
          </a:p>
          <a:p>
            <a:r>
              <a:rPr lang="ru-RU" sz="2000" dirty="0" err="1"/>
              <a:t>Термін</a:t>
            </a:r>
            <a:r>
              <a:rPr lang="ru-RU" sz="2000" dirty="0"/>
              <a:t> </a:t>
            </a:r>
            <a:r>
              <a:rPr lang="ru-RU" sz="2000" dirty="0" err="1"/>
              <a:t>дії</a:t>
            </a:r>
            <a:r>
              <a:rPr lang="ru-RU" sz="2000" dirty="0"/>
              <a:t> страхування від 1 до 10 </a:t>
            </a:r>
            <a:r>
              <a:rPr lang="ru-RU" sz="2000" dirty="0" err="1"/>
              <a:t>днів</a:t>
            </a:r>
            <a:r>
              <a:rPr lang="ru-RU" sz="2000" dirty="0"/>
              <a:t>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6435CC-5C42-44E4-BDD1-BBCC017628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911" y="3085712"/>
            <a:ext cx="2009775" cy="16383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90118F0-B5F9-4458-B356-D4FE8EE41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572" y="866970"/>
            <a:ext cx="4659112" cy="265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19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B7740D-87F8-4278-B744-9147CA75F150}"/>
              </a:ext>
            </a:extLst>
          </p:cNvPr>
          <p:cNvSpPr txBox="1"/>
          <p:nvPr/>
        </p:nvSpPr>
        <p:spPr>
          <a:xfrm>
            <a:off x="4448944" y="3296864"/>
            <a:ext cx="495219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/>
              <a:t>За продуктом «КАСКО </a:t>
            </a:r>
            <a:r>
              <a:rPr lang="uk-UA" sz="1800" b="1" dirty="0"/>
              <a:t>Спецтехніка» можливо обрати п</a:t>
            </a:r>
            <a:r>
              <a:rPr lang="ru-RU" sz="1800" b="1" dirty="0" err="1"/>
              <a:t>рограми</a:t>
            </a:r>
            <a:r>
              <a:rPr lang="ru-RU" sz="1800" b="1" dirty="0"/>
              <a:t> страхування: </a:t>
            </a:r>
          </a:p>
          <a:p>
            <a:endParaRPr lang="ru-RU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Повне КАСКО, </a:t>
            </a:r>
          </a:p>
          <a:p>
            <a:endParaRPr lang="ru-RU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КАСКО без Угону (</a:t>
            </a:r>
            <a:r>
              <a:rPr lang="ru-RU" sz="1800" b="1" dirty="0" err="1"/>
              <a:t>часткові</a:t>
            </a:r>
            <a:r>
              <a:rPr lang="ru-RU" sz="1800" b="1" dirty="0"/>
              <a:t> </a:t>
            </a:r>
            <a:r>
              <a:rPr lang="ru-RU" sz="1800" b="1" dirty="0" err="1"/>
              <a:t>ризики</a:t>
            </a:r>
            <a:r>
              <a:rPr lang="ru-RU" sz="1800" b="1" dirty="0"/>
              <a:t>), </a:t>
            </a:r>
          </a:p>
          <a:p>
            <a:endParaRPr lang="ru-RU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КАСКО 50/50, </a:t>
            </a:r>
          </a:p>
          <a:p>
            <a:endParaRPr lang="ru-RU" sz="1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3D33A4-D539-4852-9B9B-18FE5B60A69E}"/>
              </a:ext>
            </a:extLst>
          </p:cNvPr>
          <p:cNvSpPr txBox="1"/>
          <p:nvPr/>
        </p:nvSpPr>
        <p:spPr>
          <a:xfrm>
            <a:off x="514416" y="776274"/>
            <a:ext cx="57916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Страхова сума:</a:t>
            </a:r>
          </a:p>
          <a:p>
            <a:r>
              <a:rPr lang="ru-RU" dirty="0"/>
              <a:t>Стандартно - </a:t>
            </a:r>
            <a:r>
              <a:rPr lang="ru-RU" dirty="0" err="1"/>
              <a:t>ринкова</a:t>
            </a:r>
            <a:r>
              <a:rPr lang="ru-RU" dirty="0"/>
              <a:t> </a:t>
            </a:r>
            <a:r>
              <a:rPr lang="ru-RU" dirty="0" err="1"/>
              <a:t>вартість</a:t>
            </a:r>
            <a:r>
              <a:rPr lang="ru-RU" dirty="0"/>
              <a:t> ТЗ.</a:t>
            </a:r>
          </a:p>
          <a:p>
            <a:r>
              <a:rPr lang="ru-RU" dirty="0" err="1"/>
              <a:t>Можливо</a:t>
            </a:r>
            <a:r>
              <a:rPr lang="ru-RU" dirty="0"/>
              <a:t> страхування від 50%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ТЗ.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E1A67E-ED35-4C89-9452-912BD92B8A76}"/>
              </a:ext>
            </a:extLst>
          </p:cNvPr>
          <p:cNvSpPr txBox="1"/>
          <p:nvPr/>
        </p:nvSpPr>
        <p:spPr>
          <a:xfrm>
            <a:off x="848544" y="2146631"/>
            <a:ext cx="84747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ru-RU" dirty="0"/>
              <a:t>- Страхування ТЗ з </a:t>
            </a:r>
            <a:r>
              <a:rPr lang="ru-RU" dirty="0" err="1"/>
              <a:t>ринковою</a:t>
            </a:r>
            <a:r>
              <a:rPr lang="ru-RU" dirty="0"/>
              <a:t> </a:t>
            </a:r>
            <a:r>
              <a:rPr lang="ru-RU" dirty="0" err="1"/>
              <a:t>вартістю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7 млн. грн. </a:t>
            </a:r>
            <a:r>
              <a:rPr lang="ru-RU" dirty="0" err="1"/>
              <a:t>потребує</a:t>
            </a:r>
            <a:r>
              <a:rPr lang="ru-RU" dirty="0"/>
              <a:t> </a:t>
            </a:r>
            <a:r>
              <a:rPr lang="ru-RU" dirty="0" err="1"/>
              <a:t>погодження</a:t>
            </a:r>
            <a:r>
              <a:rPr lang="ru-RU" dirty="0"/>
              <a:t>. </a:t>
            </a:r>
          </a:p>
        </p:txBody>
      </p:sp>
      <p:sp>
        <p:nvSpPr>
          <p:cNvPr id="6" name="Прямоугольник 19">
            <a:extLst>
              <a:ext uri="{FF2B5EF4-FFF2-40B4-BE49-F238E27FC236}">
                <a16:creationId xmlns:a16="http://schemas.microsoft.com/office/drawing/2014/main" id="{4D75C7EE-147D-4601-8671-78965D86C41B}"/>
              </a:ext>
            </a:extLst>
          </p:cNvPr>
          <p:cNvSpPr/>
          <p:nvPr/>
        </p:nvSpPr>
        <p:spPr>
          <a:xfrm>
            <a:off x="9331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 Спецтехніка»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8DB747-E5B3-4E61-A10E-A1235796E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46E12D-A628-4374-906F-00401D9BE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20" y="3484483"/>
            <a:ext cx="3209925" cy="156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3F584B-D855-4D33-98AC-10CF4CEC67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5208" y="479017"/>
            <a:ext cx="3023878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51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Зміст презентації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13815" y="521491"/>
            <a:ext cx="646871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1. Методологічна база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2. Предмет Договору страхування/об'єкт страхування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3. Що приймається на страхування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4. Документи на підставі яких здійснюється страхування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5.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Розрахунок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страхового тарифу/страхового платежу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6. Страхувальник (Вигодонабувач)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7. 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Визначення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Страхової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суми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/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Ринкової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вартості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9. Франшиза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10.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Страхові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ризики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та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Страхові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випадки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11. Строк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дії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12.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Територія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дії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</a:t>
            </a:r>
          </a:p>
          <a:p>
            <a:endParaRPr lang="uk-UA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uk-UA" sz="2000" b="1" dirty="0">
              <a:solidFill>
                <a:srgbClr val="4D4F53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46E4FC-8BB6-4C16-B337-08BB5FCDF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32082">
            <a:off x="218924" y="435619"/>
            <a:ext cx="2805284" cy="2806898"/>
          </a:xfrm>
          <a:prstGeom prst="rect">
            <a:avLst/>
          </a:prstGeom>
          <a:scene3d>
            <a:camera prst="isometricRightUp"/>
            <a:lightRig rig="threePt" dir="t"/>
          </a:scene3d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5556B74-F98C-49DC-9B83-2AAE8F25B4B9}"/>
              </a:ext>
            </a:extLst>
          </p:cNvPr>
          <p:cNvSpPr txBox="1"/>
          <p:nvPr/>
        </p:nvSpPr>
        <p:spPr>
          <a:xfrm>
            <a:off x="521721" y="3903763"/>
            <a:ext cx="638375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13. Страховий продукт «КАСКО </a:t>
            </a:r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UA»</a:t>
            </a:r>
          </a:p>
          <a:p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14.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Програм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страхування «КАСКО </a:t>
            </a:r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UA»</a:t>
            </a:r>
          </a:p>
          <a:p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15.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Продукту «КАСКО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Спецтехніка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»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16.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Продукту «КАСКО-</a:t>
            </a:r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Deluxe»</a:t>
            </a:r>
          </a:p>
          <a:p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17.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Продукту «КАСКО-</a:t>
            </a:r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USA»</a:t>
            </a:r>
          </a:p>
          <a:p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18.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продукту КАСКО-АНТИТЕРОР»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19.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Розміщення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документів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за продуктом КАСКО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20.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Введення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Договорів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в систему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ПрофІТсофт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21. Приклад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оформлення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7FC0E6-0AB6-4FE3-A18C-17B176E2D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184" y="4623115"/>
            <a:ext cx="28289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14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025EDA8A-2E11-4BE3-8A47-9DD239C78B86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Програми страхування «КАСКО Спецтехніка»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C7AD9-55EF-4E25-983D-1616B3428D88}"/>
              </a:ext>
            </a:extLst>
          </p:cNvPr>
          <p:cNvSpPr txBox="1"/>
          <p:nvPr/>
        </p:nvSpPr>
        <p:spPr>
          <a:xfrm>
            <a:off x="246431" y="2492896"/>
            <a:ext cx="679732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СТО Рекомендована Страховиком.		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без </a:t>
            </a:r>
            <a:r>
              <a:rPr lang="ru-RU" dirty="0" err="1"/>
              <a:t>офіційної</a:t>
            </a:r>
            <a:r>
              <a:rPr lang="ru-RU" dirty="0"/>
              <a:t> </a:t>
            </a:r>
            <a:r>
              <a:rPr lang="ru-RU" dirty="0" err="1"/>
              <a:t>довідки</a:t>
            </a:r>
            <a:r>
              <a:rPr lang="ru-RU" dirty="0"/>
              <a:t> – 2 рази в </a:t>
            </a:r>
            <a:r>
              <a:rPr lang="ru-RU" dirty="0" err="1"/>
              <a:t>ліміті</a:t>
            </a:r>
            <a:r>
              <a:rPr lang="ru-RU" dirty="0"/>
              <a:t> на </a:t>
            </a:r>
            <a:r>
              <a:rPr lang="ru-RU" dirty="0" err="1"/>
              <a:t>вибір</a:t>
            </a:r>
            <a:r>
              <a:rPr lang="ru-RU" dirty="0"/>
              <a:t> </a:t>
            </a:r>
            <a:r>
              <a:rPr lang="ru-RU" dirty="0" err="1"/>
              <a:t>Страхувальника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по Європротоколу - в межах </a:t>
            </a:r>
            <a:r>
              <a:rPr lang="ru-RU" dirty="0" err="1"/>
              <a:t>законодавчо</a:t>
            </a:r>
            <a:r>
              <a:rPr lang="ru-RU" dirty="0"/>
              <a:t> </a:t>
            </a:r>
            <a:r>
              <a:rPr lang="ru-RU" dirty="0" err="1"/>
              <a:t>встановлених</a:t>
            </a:r>
            <a:r>
              <a:rPr lang="ru-RU" dirty="0"/>
              <a:t> </a:t>
            </a:r>
            <a:r>
              <a:rPr lang="ru-RU" dirty="0" err="1"/>
              <a:t>лімітів</a:t>
            </a:r>
            <a:r>
              <a:rPr lang="ru-RU" dirty="0"/>
              <a:t> без </a:t>
            </a:r>
            <a:r>
              <a:rPr lang="ru-RU" dirty="0" err="1"/>
              <a:t>обмеження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Виплати</a:t>
            </a:r>
            <a:r>
              <a:rPr lang="ru-RU" dirty="0"/>
              <a:t> по </a:t>
            </a:r>
            <a:r>
              <a:rPr lang="ru-RU" dirty="0" err="1"/>
              <a:t>Воєнних</a:t>
            </a:r>
            <a:r>
              <a:rPr lang="ru-RU" dirty="0"/>
              <a:t> </a:t>
            </a:r>
            <a:r>
              <a:rPr lang="ru-RU" dirty="0" err="1"/>
              <a:t>ризиках</a:t>
            </a:r>
            <a:r>
              <a:rPr lang="ru-RU" dirty="0"/>
              <a:t> </a:t>
            </a:r>
            <a:r>
              <a:rPr lang="ru-RU" dirty="0" err="1"/>
              <a:t>здійснюються</a:t>
            </a:r>
            <a:r>
              <a:rPr lang="ru-RU" dirty="0"/>
              <a:t> без </a:t>
            </a:r>
            <a:r>
              <a:rPr lang="ru-RU" dirty="0" err="1"/>
              <a:t>офіційної</a:t>
            </a:r>
            <a:r>
              <a:rPr lang="ru-RU" dirty="0"/>
              <a:t> </a:t>
            </a:r>
            <a:r>
              <a:rPr lang="ru-RU" dirty="0" err="1"/>
              <a:t>довідки</a:t>
            </a:r>
            <a:r>
              <a:rPr lang="ru-RU" dirty="0"/>
              <a:t> 2 рази без </a:t>
            </a:r>
            <a:r>
              <a:rPr lang="ru-RU" dirty="0" err="1"/>
              <a:t>жодних</a:t>
            </a:r>
            <a:r>
              <a:rPr lang="ru-RU" dirty="0"/>
              <a:t> франшиз. </a:t>
            </a:r>
            <a:r>
              <a:rPr lang="ru-RU" dirty="0" err="1"/>
              <a:t>Ліміт</a:t>
            </a:r>
            <a:r>
              <a:rPr lang="ru-RU" dirty="0"/>
              <a:t> </a:t>
            </a:r>
            <a:r>
              <a:rPr lang="ru-RU" dirty="0" err="1"/>
              <a:t>виплат</a:t>
            </a:r>
            <a:r>
              <a:rPr lang="ru-RU" dirty="0"/>
              <a:t> по </a:t>
            </a:r>
            <a:r>
              <a:rPr lang="ru-RU" dirty="0" err="1"/>
              <a:t>події</a:t>
            </a:r>
            <a:r>
              <a:rPr lang="ru-RU" dirty="0"/>
              <a:t> і по Договору в </a:t>
            </a:r>
            <a:r>
              <a:rPr lang="ru-RU" dirty="0" err="1"/>
              <a:t>цілому</a:t>
            </a:r>
            <a:r>
              <a:rPr lang="ru-RU" dirty="0"/>
              <a:t> - 10%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ТЗ. (</a:t>
            </a:r>
            <a:r>
              <a:rPr lang="ru-RU" dirty="0" err="1"/>
              <a:t>Оформлюється</a:t>
            </a:r>
            <a:r>
              <a:rPr lang="ru-RU" dirty="0"/>
              <a:t> </a:t>
            </a:r>
            <a:r>
              <a:rPr lang="ru-RU" dirty="0" err="1"/>
              <a:t>додатковою</a:t>
            </a:r>
            <a:r>
              <a:rPr lang="ru-RU" dirty="0"/>
              <a:t> </a:t>
            </a:r>
            <a:r>
              <a:rPr lang="ru-RU" dirty="0" err="1"/>
              <a:t>угодою</a:t>
            </a:r>
            <a:r>
              <a:rPr lang="ru-RU" dirty="0"/>
              <a:t>).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Витрати на </a:t>
            </a:r>
            <a:r>
              <a:rPr lang="ru-RU" dirty="0" err="1"/>
              <a:t>евакуатор</a:t>
            </a:r>
            <a:r>
              <a:rPr lang="ru-RU" dirty="0"/>
              <a:t> – в межах 1000 грн.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Загальна</a:t>
            </a:r>
            <a:r>
              <a:rPr lang="ru-RU" dirty="0"/>
              <a:t> сума </a:t>
            </a:r>
            <a:r>
              <a:rPr lang="ru-RU" dirty="0" err="1"/>
              <a:t>виплат</a:t>
            </a:r>
            <a:r>
              <a:rPr lang="ru-RU" dirty="0"/>
              <a:t> по </a:t>
            </a:r>
            <a:r>
              <a:rPr lang="ru-RU" dirty="0" err="1"/>
              <a:t>всіх</a:t>
            </a:r>
            <a:r>
              <a:rPr lang="ru-RU" dirty="0"/>
              <a:t> видах витрат по Договору – до 5 000 грн.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обмежень</a:t>
            </a:r>
            <a:r>
              <a:rPr lang="ru-RU" dirty="0"/>
              <a:t> </a:t>
            </a:r>
            <a:r>
              <a:rPr lang="ru-RU" dirty="0" err="1"/>
              <a:t>виплат</a:t>
            </a:r>
            <a:r>
              <a:rPr lang="ru-RU" dirty="0"/>
              <a:t> при </a:t>
            </a:r>
            <a:r>
              <a:rPr lang="ru-RU" dirty="0" err="1"/>
              <a:t>порушенні</a:t>
            </a:r>
            <a:r>
              <a:rPr lang="ru-RU" dirty="0"/>
              <a:t>  ПДР, </a:t>
            </a:r>
            <a:r>
              <a:rPr lang="ru-RU" dirty="0" err="1"/>
              <a:t>включаючи</a:t>
            </a:r>
            <a:r>
              <a:rPr lang="ru-RU" dirty="0"/>
              <a:t> </a:t>
            </a:r>
            <a:r>
              <a:rPr lang="ru-RU" dirty="0" err="1"/>
              <a:t>грубі</a:t>
            </a:r>
            <a:r>
              <a:rPr lang="ru-RU" dirty="0"/>
              <a:t> </a:t>
            </a:r>
            <a:r>
              <a:rPr lang="ru-RU" dirty="0" err="1"/>
              <a:t>порушення</a:t>
            </a:r>
            <a:r>
              <a:rPr lang="ru-RU" dirty="0"/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376B77-2BF3-4D8B-8435-C01DEEBBA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62771">
            <a:off x="7068926" y="3885977"/>
            <a:ext cx="2373039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0CB206-7D41-4AA4-9885-DD62D64D3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10" name="Прямоугольник 19">
            <a:extLst>
              <a:ext uri="{FF2B5EF4-FFF2-40B4-BE49-F238E27FC236}">
                <a16:creationId xmlns:a16="http://schemas.microsoft.com/office/drawing/2014/main" id="{0EF1D448-1DA2-4B63-832A-1BFA0889548B}"/>
              </a:ext>
            </a:extLst>
          </p:cNvPr>
          <p:cNvSpPr/>
          <p:nvPr/>
        </p:nvSpPr>
        <p:spPr>
          <a:xfrm>
            <a:off x="9331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 Спецтехніка»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E145DBD-EF34-4BE8-98B8-8DB14C473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7ABA0F-5FFC-4742-A0D3-C2E564DEA7F4}"/>
              </a:ext>
            </a:extLst>
          </p:cNvPr>
          <p:cNvSpPr txBox="1"/>
          <p:nvPr/>
        </p:nvSpPr>
        <p:spPr>
          <a:xfrm>
            <a:off x="224709" y="852366"/>
            <a:ext cx="765889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Страховий </a:t>
            </a:r>
            <a:r>
              <a:rPr lang="ru-RU" dirty="0" err="1"/>
              <a:t>захист</a:t>
            </a:r>
            <a:r>
              <a:rPr lang="ru-RU" dirty="0"/>
              <a:t> від угону </a:t>
            </a:r>
            <a:r>
              <a:rPr lang="ru-RU" dirty="0" err="1"/>
              <a:t>діє</a:t>
            </a:r>
            <a:r>
              <a:rPr lang="ru-RU" dirty="0"/>
              <a:t> в будь-</a:t>
            </a:r>
            <a:r>
              <a:rPr lang="ru-RU" dirty="0" err="1"/>
              <a:t>який</a:t>
            </a:r>
            <a:r>
              <a:rPr lang="ru-RU" dirty="0"/>
              <a:t> час </a:t>
            </a:r>
            <a:r>
              <a:rPr lang="ru-RU" dirty="0" err="1"/>
              <a:t>доби</a:t>
            </a:r>
            <a:r>
              <a:rPr lang="ru-RU" dirty="0"/>
              <a:t> в будь-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місці</a:t>
            </a:r>
            <a:r>
              <a:rPr lang="ru-RU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Агрегатна</a:t>
            </a:r>
            <a:r>
              <a:rPr lang="ru-RU" dirty="0"/>
              <a:t> і </a:t>
            </a:r>
            <a:r>
              <a:rPr lang="ru-RU" dirty="0" err="1"/>
              <a:t>неагрегатна</a:t>
            </a:r>
            <a:r>
              <a:rPr lang="ru-RU" dirty="0"/>
              <a:t> </a:t>
            </a:r>
            <a:r>
              <a:rPr lang="ru-RU" dirty="0" err="1"/>
              <a:t>страхова</a:t>
            </a:r>
            <a:r>
              <a:rPr lang="ru-RU" dirty="0"/>
              <a:t> сума.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франшизи</a:t>
            </a:r>
            <a:r>
              <a:rPr lang="ru-RU" dirty="0"/>
              <a:t> при </a:t>
            </a:r>
            <a:r>
              <a:rPr lang="ru-RU" dirty="0" err="1"/>
              <a:t>пошкодженні</a:t>
            </a:r>
            <a:r>
              <a:rPr lang="ru-RU" dirty="0"/>
              <a:t> </a:t>
            </a:r>
            <a:r>
              <a:rPr lang="ru-RU" dirty="0" err="1"/>
              <a:t>виключно</a:t>
            </a:r>
            <a:r>
              <a:rPr lang="ru-RU" dirty="0"/>
              <a:t> </a:t>
            </a:r>
            <a:r>
              <a:rPr lang="ru-RU" dirty="0" err="1"/>
              <a:t>скляних</a:t>
            </a:r>
            <a:r>
              <a:rPr lang="ru-RU" dirty="0"/>
              <a:t> деталей ТЗ».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зносу</a:t>
            </a:r>
            <a:r>
              <a:rPr lang="ru-RU" dirty="0"/>
              <a:t> деталей,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підлягають</a:t>
            </a:r>
            <a:r>
              <a:rPr lang="ru-RU" dirty="0"/>
              <a:t> </a:t>
            </a:r>
            <a:r>
              <a:rPr lang="ru-RU" dirty="0" err="1"/>
              <a:t>заміні</a:t>
            </a:r>
            <a:r>
              <a:rPr lang="ru-RU" dirty="0"/>
              <a:t>».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Опція</a:t>
            </a:r>
            <a:r>
              <a:rPr lang="ru-RU" dirty="0"/>
              <a:t> «Без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знецінення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</a:t>
            </a:r>
            <a:r>
              <a:rPr lang="ru-RU" dirty="0" err="1"/>
              <a:t>автомобіля</a:t>
            </a:r>
            <a:r>
              <a:rPr lang="ru-RU" dirty="0"/>
              <a:t> за час </a:t>
            </a:r>
            <a:r>
              <a:rPr lang="ru-RU" dirty="0" err="1"/>
              <a:t>дії</a:t>
            </a:r>
            <a:r>
              <a:rPr lang="ru-RU" dirty="0"/>
              <a:t> Договору».	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C7E53E2-8523-4F94-A7C8-689169350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7837" y="602427"/>
            <a:ext cx="1820393" cy="1431420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6241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B2CFFD2-5283-400D-B1F7-A963A8D2C4C0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Deluxe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8A1DEB-C8C6-4068-878A-64DB0EB2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D8A091-C4E1-413D-9E9F-08798F100F6E}"/>
              </a:ext>
            </a:extLst>
          </p:cNvPr>
          <p:cNvSpPr txBox="1"/>
          <p:nvPr/>
        </p:nvSpPr>
        <p:spPr>
          <a:xfrm>
            <a:off x="200472" y="746595"/>
            <a:ext cx="9001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За продуктом </a:t>
            </a:r>
            <a:r>
              <a:rPr lang="uk-UA" dirty="0"/>
              <a:t>«КАСКО-</a:t>
            </a:r>
            <a:r>
              <a:rPr lang="en-US" dirty="0"/>
              <a:t>Deluxe</a:t>
            </a:r>
            <a:r>
              <a:rPr lang="uk-UA" dirty="0"/>
              <a:t>» можуть бути застраховані </a:t>
            </a:r>
            <a:r>
              <a:rPr lang="ru-RU" dirty="0"/>
              <a:t>нові </a:t>
            </a:r>
            <a:r>
              <a:rPr lang="ru-RU" dirty="0" err="1"/>
              <a:t>легкові</a:t>
            </a:r>
            <a:r>
              <a:rPr lang="ru-RU" dirty="0"/>
              <a:t> </a:t>
            </a:r>
            <a:r>
              <a:rPr lang="ru-RU" dirty="0" err="1"/>
              <a:t>автомобілі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не </a:t>
            </a:r>
            <a:r>
              <a:rPr lang="ru-RU" dirty="0" err="1"/>
              <a:t>були</a:t>
            </a:r>
            <a:r>
              <a:rPr lang="ru-RU" dirty="0"/>
              <a:t> в </a:t>
            </a:r>
            <a:r>
              <a:rPr lang="ru-RU" dirty="0" err="1"/>
              <a:t>експлуатації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за </a:t>
            </a:r>
            <a:r>
              <a:rPr lang="ru-RU" dirty="0" err="1">
                <a:solidFill>
                  <a:srgbClr val="C00000"/>
                </a:solidFill>
              </a:rPr>
              <a:t>виключенням</a:t>
            </a:r>
            <a:r>
              <a:rPr lang="ru-RU" dirty="0">
                <a:solidFill>
                  <a:srgbClr val="C00000"/>
                </a:solidFill>
              </a:rPr>
              <a:t> ТЗ з </a:t>
            </a:r>
            <a:r>
              <a:rPr lang="ru-RU" dirty="0" err="1">
                <a:solidFill>
                  <a:srgbClr val="C00000"/>
                </a:solidFill>
              </a:rPr>
              <a:t>електричним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двигуном</a:t>
            </a:r>
            <a:r>
              <a:rPr lang="ru-RU" dirty="0">
                <a:solidFill>
                  <a:srgbClr val="C00000"/>
                </a:solidFill>
              </a:rPr>
              <a:t> (</a:t>
            </a:r>
            <a:r>
              <a:rPr lang="ru-RU" dirty="0" err="1">
                <a:solidFill>
                  <a:srgbClr val="C00000"/>
                </a:solidFill>
              </a:rPr>
              <a:t>електромобілів</a:t>
            </a:r>
            <a:r>
              <a:rPr lang="ru-RU" dirty="0">
                <a:solidFill>
                  <a:srgbClr val="C00000"/>
                </a:solidFill>
              </a:rPr>
              <a:t>), </a:t>
            </a:r>
            <a:r>
              <a:rPr lang="ru-RU" dirty="0" err="1">
                <a:solidFill>
                  <a:srgbClr val="C00000"/>
                </a:solidFill>
              </a:rPr>
              <a:t>придбаних</a:t>
            </a:r>
            <a:r>
              <a:rPr lang="ru-RU" dirty="0">
                <a:solidFill>
                  <a:srgbClr val="C00000"/>
                </a:solidFill>
              </a:rPr>
              <a:t> у </a:t>
            </a:r>
            <a:r>
              <a:rPr lang="ru-RU" dirty="0" err="1">
                <a:solidFill>
                  <a:srgbClr val="C00000"/>
                </a:solidFill>
              </a:rPr>
              <a:t>сірих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дилерів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китайського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виробництва</a:t>
            </a:r>
            <a:r>
              <a:rPr lang="ru-RU" dirty="0">
                <a:solidFill>
                  <a:srgbClr val="C00000"/>
                </a:solidFill>
              </a:rPr>
              <a:t> та ТЗ, які </a:t>
            </a:r>
            <a:r>
              <a:rPr lang="ru-RU" dirty="0" err="1">
                <a:solidFill>
                  <a:srgbClr val="C00000"/>
                </a:solidFill>
              </a:rPr>
              <a:t>використовуються</a:t>
            </a:r>
            <a:r>
              <a:rPr lang="ru-RU" dirty="0">
                <a:solidFill>
                  <a:srgbClr val="C00000"/>
                </a:solidFill>
              </a:rPr>
              <a:t> в </a:t>
            </a:r>
            <a:r>
              <a:rPr lang="ru-RU" dirty="0" err="1">
                <a:solidFill>
                  <a:srgbClr val="C00000"/>
                </a:solidFill>
              </a:rPr>
              <a:t>якості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uk-UA" dirty="0">
                <a:solidFill>
                  <a:srgbClr val="C00000"/>
                </a:solidFill>
              </a:rPr>
              <a:t>таксі, прокату, лізингу, тест-драйву; спеціальних, навчальних автомобілів; ТЗ, що беруть участь у спортивних змаганнях, авто-шоу тощо.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/>
              <a:t>Ринкова вартість = страхова сума до 3 000 000, 00 грн.</a:t>
            </a:r>
          </a:p>
          <a:p>
            <a:r>
              <a:rPr lang="ru-RU" b="1" dirty="0">
                <a:solidFill>
                  <a:srgbClr val="C00000"/>
                </a:solidFill>
              </a:rPr>
              <a:t>     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ru-RU" dirty="0"/>
              <a:t>     - Страхування ТЗ з </a:t>
            </a:r>
            <a:r>
              <a:rPr lang="ru-RU" dirty="0" err="1"/>
              <a:t>ринковою</a:t>
            </a:r>
            <a:r>
              <a:rPr lang="ru-RU" dirty="0"/>
              <a:t> </a:t>
            </a:r>
            <a:r>
              <a:rPr lang="ru-RU" dirty="0" err="1"/>
              <a:t>вартістю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3 000 000, 00 грн. </a:t>
            </a:r>
            <a:r>
              <a:rPr lang="ru-RU" dirty="0" err="1"/>
              <a:t>потребує</a:t>
            </a:r>
            <a:r>
              <a:rPr lang="ru-RU" dirty="0"/>
              <a:t> </a:t>
            </a:r>
            <a:r>
              <a:rPr lang="ru-RU" dirty="0" err="1"/>
              <a:t>погодження</a:t>
            </a:r>
            <a:r>
              <a:rPr lang="ru-RU" dirty="0"/>
              <a:t>. </a:t>
            </a:r>
          </a:p>
          <a:p>
            <a:endParaRPr lang="uk-U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E53112-5991-4E03-80AA-4CFC8675472B}"/>
              </a:ext>
            </a:extLst>
          </p:cNvPr>
          <p:cNvSpPr txBox="1"/>
          <p:nvPr/>
        </p:nvSpPr>
        <p:spPr>
          <a:xfrm>
            <a:off x="704528" y="4005064"/>
            <a:ext cx="495219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/>
              <a:t>За продуктом «КАСКО-</a:t>
            </a:r>
            <a:r>
              <a:rPr lang="en-US" sz="1800" b="1" dirty="0"/>
              <a:t>Deluxe» </a:t>
            </a:r>
            <a:r>
              <a:rPr lang="uk-UA" sz="1800" b="1" dirty="0"/>
              <a:t> можливо обрати п</a:t>
            </a:r>
            <a:r>
              <a:rPr lang="ru-RU" sz="1800" b="1" dirty="0" err="1"/>
              <a:t>рограми</a:t>
            </a:r>
            <a:r>
              <a:rPr lang="ru-RU" sz="1800" b="1" dirty="0"/>
              <a:t> страхування: </a:t>
            </a:r>
          </a:p>
          <a:p>
            <a:endParaRPr lang="ru-RU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Повне КАСКО,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КАСКО 50/50, </a:t>
            </a:r>
          </a:p>
          <a:p>
            <a:endParaRPr lang="ru-RU" sz="18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AD7A50-9A78-48A0-B976-69CD1F3C5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168" y="3717171"/>
            <a:ext cx="2304255" cy="25459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EE0C2B-8273-4090-822A-B77EEC1FC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368" y="1935419"/>
            <a:ext cx="1359526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48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243947-783F-472A-9755-86A674275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46" y="688846"/>
            <a:ext cx="2540977" cy="125564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626DD6D-CC8B-401D-9D48-D008AF1E4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200" y="5069273"/>
            <a:ext cx="2260514" cy="1457126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57303A-6DCC-4466-952D-0D4ADF60F5CE}"/>
              </a:ext>
            </a:extLst>
          </p:cNvPr>
          <p:cNvSpPr txBox="1"/>
          <p:nvPr/>
        </p:nvSpPr>
        <p:spPr>
          <a:xfrm>
            <a:off x="505498" y="3277733"/>
            <a:ext cx="888801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45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				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28295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Виплати без офіційної довідки - 2 рази в межах 5% страхової суми та 100 000 грн.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28295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Виплати по Європротоколу - в межах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8</a:t>
            </a: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0 000 грн. без обмеження кількості випадків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28295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Витрати на евакуатор - без обмежень по території України (з врахуванням загального обмеження по всіх видах витрат по Договору – до 5 000 грн.)		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28295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Без обмежень виплат при порушенні  ПДР, включаючи грубі порушення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Прямоугольник 19">
            <a:extLst>
              <a:ext uri="{FF2B5EF4-FFF2-40B4-BE49-F238E27FC236}">
                <a16:creationId xmlns:a16="http://schemas.microsoft.com/office/drawing/2014/main" id="{C560C2B6-5300-4F5A-BB2A-DFD0C132696A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Deluxe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D18DB5-4253-46F0-B609-95333E881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38BAD0-2570-40A3-B7A5-A3928EDF4364}"/>
              </a:ext>
            </a:extLst>
          </p:cNvPr>
          <p:cNvSpPr txBox="1"/>
          <p:nvPr/>
        </p:nvSpPr>
        <p:spPr>
          <a:xfrm>
            <a:off x="2882959" y="682840"/>
            <a:ext cx="68717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Страховий </a:t>
            </a:r>
            <a:r>
              <a:rPr lang="ru-RU" dirty="0" err="1"/>
              <a:t>захист</a:t>
            </a:r>
            <a:r>
              <a:rPr lang="ru-RU" dirty="0"/>
              <a:t> від угону - </a:t>
            </a:r>
            <a:r>
              <a:rPr lang="ru-RU" dirty="0" err="1"/>
              <a:t>діє</a:t>
            </a:r>
            <a:r>
              <a:rPr lang="ru-RU" dirty="0"/>
              <a:t> в будь-</a:t>
            </a:r>
            <a:r>
              <a:rPr lang="ru-RU" dirty="0" err="1"/>
              <a:t>який</a:t>
            </a:r>
            <a:r>
              <a:rPr lang="ru-RU" dirty="0"/>
              <a:t> час </a:t>
            </a:r>
            <a:r>
              <a:rPr lang="ru-RU" dirty="0" err="1"/>
              <a:t>доби</a:t>
            </a:r>
            <a:r>
              <a:rPr lang="ru-RU" dirty="0"/>
              <a:t> в будь-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місці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Неагрегатна</a:t>
            </a:r>
            <a:r>
              <a:rPr lang="ru-RU" dirty="0"/>
              <a:t> </a:t>
            </a:r>
            <a:r>
              <a:rPr lang="ru-RU" dirty="0" err="1"/>
              <a:t>страхова</a:t>
            </a:r>
            <a:r>
              <a:rPr lang="ru-RU" dirty="0"/>
              <a:t> сума		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франшизи</a:t>
            </a:r>
            <a:r>
              <a:rPr lang="ru-RU" dirty="0"/>
              <a:t> при </a:t>
            </a:r>
            <a:r>
              <a:rPr lang="ru-RU" dirty="0" err="1"/>
              <a:t>пошкодженні</a:t>
            </a:r>
            <a:r>
              <a:rPr lang="ru-RU" dirty="0"/>
              <a:t> </a:t>
            </a:r>
            <a:r>
              <a:rPr lang="ru-RU" dirty="0" err="1"/>
              <a:t>виключно</a:t>
            </a:r>
            <a:r>
              <a:rPr lang="ru-RU" dirty="0"/>
              <a:t> </a:t>
            </a:r>
            <a:r>
              <a:rPr lang="ru-RU" dirty="0" err="1"/>
              <a:t>скляних</a:t>
            </a:r>
            <a:r>
              <a:rPr lang="ru-RU" dirty="0"/>
              <a:t> деталей ТЗ	</a:t>
            </a:r>
          </a:p>
          <a:p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B0C378-EAF8-4677-BA9A-B4D0B65D3609}"/>
              </a:ext>
            </a:extLst>
          </p:cNvPr>
          <p:cNvSpPr txBox="1"/>
          <p:nvPr/>
        </p:nvSpPr>
        <p:spPr>
          <a:xfrm>
            <a:off x="1208584" y="2040190"/>
            <a:ext cx="9001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франшизи</a:t>
            </a:r>
            <a:r>
              <a:rPr lang="ru-RU" dirty="0"/>
              <a:t> у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відсутності</a:t>
            </a:r>
            <a:r>
              <a:rPr lang="ru-RU" dirty="0"/>
              <a:t> вини </a:t>
            </a:r>
            <a:r>
              <a:rPr lang="ru-RU" dirty="0" err="1"/>
              <a:t>водія</a:t>
            </a:r>
            <a:r>
              <a:rPr lang="ru-RU" dirty="0"/>
              <a:t> </a:t>
            </a:r>
            <a:r>
              <a:rPr lang="ru-RU" dirty="0" err="1"/>
              <a:t>застрахованого</a:t>
            </a:r>
            <a:r>
              <a:rPr lang="ru-RU" dirty="0"/>
              <a:t> ТЗ в ДТП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зносу</a:t>
            </a:r>
            <a:r>
              <a:rPr lang="ru-RU" dirty="0"/>
              <a:t> деталей,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підлягають</a:t>
            </a:r>
            <a:r>
              <a:rPr lang="ru-RU" dirty="0"/>
              <a:t> </a:t>
            </a:r>
            <a:r>
              <a:rPr lang="ru-RU" dirty="0" err="1"/>
              <a:t>заміні</a:t>
            </a:r>
            <a:r>
              <a:rPr lang="ru-RU" dirty="0"/>
              <a:t>	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Без </a:t>
            </a:r>
            <a:r>
              <a:rPr lang="ru-RU" dirty="0" err="1"/>
              <a:t>врахування</a:t>
            </a:r>
            <a:r>
              <a:rPr lang="ru-RU" dirty="0"/>
              <a:t> </a:t>
            </a:r>
            <a:r>
              <a:rPr lang="ru-RU" dirty="0" err="1"/>
              <a:t>знецінення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</a:t>
            </a:r>
            <a:r>
              <a:rPr lang="ru-RU" dirty="0" err="1"/>
              <a:t>автомобіля</a:t>
            </a:r>
            <a:r>
              <a:rPr lang="ru-RU" dirty="0"/>
              <a:t> за час </a:t>
            </a:r>
            <a:r>
              <a:rPr lang="ru-RU" dirty="0" err="1"/>
              <a:t>дії</a:t>
            </a:r>
            <a:r>
              <a:rPr lang="ru-RU" dirty="0"/>
              <a:t> Договору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Гарантійна</a:t>
            </a:r>
            <a:r>
              <a:rPr lang="ru-RU" dirty="0"/>
              <a:t> СТО	</a:t>
            </a:r>
          </a:p>
        </p:txBody>
      </p:sp>
    </p:spTree>
    <p:extLst>
      <p:ext uri="{BB962C8B-B14F-4D97-AF65-F5344CB8AC3E}">
        <p14:creationId xmlns:p14="http://schemas.microsoft.com/office/powerpoint/2010/main" val="2240748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B2CFFD2-5283-400D-B1F7-A963A8D2C4C0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USA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8A1DEB-C8C6-4068-878A-64DB0EB2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D8A091-C4E1-413D-9E9F-08798F100F6E}"/>
              </a:ext>
            </a:extLst>
          </p:cNvPr>
          <p:cNvSpPr txBox="1"/>
          <p:nvPr/>
        </p:nvSpPr>
        <p:spPr>
          <a:xfrm>
            <a:off x="200472" y="746595"/>
            <a:ext cx="90010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За продуктом </a:t>
            </a:r>
            <a:r>
              <a:rPr lang="uk-UA" dirty="0"/>
              <a:t>«КАСКО-</a:t>
            </a:r>
            <a:r>
              <a:rPr lang="en-US" dirty="0"/>
              <a:t>USA</a:t>
            </a:r>
            <a:r>
              <a:rPr lang="uk-UA" dirty="0"/>
              <a:t>» можуть бути застраховані </a:t>
            </a:r>
            <a:r>
              <a:rPr lang="ru-RU" dirty="0"/>
              <a:t>Легкові </a:t>
            </a:r>
            <a:r>
              <a:rPr lang="ru-RU" dirty="0" err="1"/>
              <a:t>автомобілі</a:t>
            </a:r>
            <a:r>
              <a:rPr lang="ru-RU" dirty="0"/>
              <a:t>, </a:t>
            </a:r>
            <a:r>
              <a:rPr lang="ru-RU" dirty="0" err="1"/>
              <a:t>завезені</a:t>
            </a:r>
            <a:r>
              <a:rPr lang="ru-RU" dirty="0"/>
              <a:t> з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</a:t>
            </a:r>
            <a:r>
              <a:rPr lang="ru-RU" dirty="0" err="1"/>
              <a:t>Північної</a:t>
            </a:r>
            <a:r>
              <a:rPr lang="ru-RU" dirty="0"/>
              <a:t> та </a:t>
            </a:r>
            <a:r>
              <a:rPr lang="ru-RU" dirty="0" err="1"/>
              <a:t>Південної</a:t>
            </a:r>
            <a:r>
              <a:rPr lang="ru-RU" dirty="0"/>
              <a:t> Америки,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Кореї</a:t>
            </a:r>
            <a:r>
              <a:rPr lang="ru-RU" dirty="0"/>
              <a:t>, які </a:t>
            </a:r>
            <a:r>
              <a:rPr lang="ru-RU" dirty="0" err="1"/>
              <a:t>переважно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пошкоджені</a:t>
            </a:r>
            <a:r>
              <a:rPr lang="ru-RU" dirty="0"/>
              <a:t> </a:t>
            </a:r>
            <a:r>
              <a:rPr lang="ru-RU" dirty="0" err="1"/>
              <a:t>внаслідок</a:t>
            </a:r>
            <a:r>
              <a:rPr lang="ru-RU" dirty="0"/>
              <a:t> ДТП, </a:t>
            </a:r>
            <a:r>
              <a:rPr lang="ru-RU" dirty="0" err="1"/>
              <a:t>стихійних</a:t>
            </a:r>
            <a:r>
              <a:rPr lang="ru-RU" dirty="0"/>
              <a:t> лих,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подій</a:t>
            </a:r>
            <a:r>
              <a:rPr lang="ru-RU" dirty="0"/>
              <a:t>, та </a:t>
            </a:r>
            <a:r>
              <a:rPr lang="ru-RU" dirty="0" err="1"/>
              <a:t>придбані</a:t>
            </a:r>
            <a:r>
              <a:rPr lang="ru-RU" dirty="0"/>
              <a:t> на </a:t>
            </a:r>
            <a:r>
              <a:rPr lang="ru-RU" dirty="0" err="1"/>
              <a:t>страхових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аукціонах</a:t>
            </a:r>
            <a:r>
              <a:rPr lang="ru-RU" dirty="0"/>
              <a:t> і площадках.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>
                <a:solidFill>
                  <a:srgbClr val="C00000"/>
                </a:solidFill>
              </a:rPr>
              <a:t>Автомобілі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повинні</a:t>
            </a:r>
            <a:r>
              <a:rPr lang="ru-RU" dirty="0">
                <a:solidFill>
                  <a:srgbClr val="C00000"/>
                </a:solidFill>
              </a:rPr>
              <a:t> пройти процедуру </a:t>
            </a:r>
            <a:r>
              <a:rPr lang="ru-RU" dirty="0" err="1">
                <a:solidFill>
                  <a:srgbClr val="C00000"/>
                </a:solidFill>
              </a:rPr>
              <a:t>офіційної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реєстрації</a:t>
            </a:r>
            <a:r>
              <a:rPr lang="ru-RU" dirty="0">
                <a:solidFill>
                  <a:srgbClr val="C00000"/>
                </a:solidFill>
              </a:rPr>
              <a:t>, бути </a:t>
            </a:r>
            <a:r>
              <a:rPr lang="ru-RU" dirty="0" err="1">
                <a:solidFill>
                  <a:srgbClr val="C00000"/>
                </a:solidFill>
              </a:rPr>
              <a:t>поставлені</a:t>
            </a:r>
            <a:r>
              <a:rPr lang="ru-RU" dirty="0">
                <a:solidFill>
                  <a:srgbClr val="C00000"/>
                </a:solidFill>
              </a:rPr>
              <a:t> на </a:t>
            </a:r>
            <a:r>
              <a:rPr lang="ru-RU" dirty="0" err="1">
                <a:solidFill>
                  <a:srgbClr val="C00000"/>
                </a:solidFill>
              </a:rPr>
              <a:t>облік</a:t>
            </a:r>
            <a:r>
              <a:rPr lang="ru-RU" dirty="0">
                <a:solidFill>
                  <a:srgbClr val="C00000"/>
                </a:solidFill>
              </a:rPr>
              <a:t> в </a:t>
            </a:r>
            <a:r>
              <a:rPr lang="ru-RU" dirty="0" err="1">
                <a:solidFill>
                  <a:srgbClr val="C00000"/>
                </a:solidFill>
              </a:rPr>
              <a:t>Україні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мати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українські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номерні</a:t>
            </a:r>
            <a:r>
              <a:rPr lang="ru-RU" dirty="0">
                <a:solidFill>
                  <a:srgbClr val="C00000"/>
                </a:solidFill>
              </a:rPr>
              <a:t> знаки.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uk-UA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/>
              <a:t>Страхова сума = Повна ринкова вартість </a:t>
            </a:r>
            <a:endParaRPr lang="en-US" dirty="0"/>
          </a:p>
          <a:p>
            <a:r>
              <a:rPr lang="ru-RU" b="1" dirty="0">
                <a:solidFill>
                  <a:srgbClr val="C00000"/>
                </a:solidFill>
              </a:rPr>
              <a:t>      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ru-RU" dirty="0"/>
              <a:t>     - Страхування ТЗ з </a:t>
            </a:r>
            <a:r>
              <a:rPr lang="ru-RU" dirty="0" err="1"/>
              <a:t>ринковою</a:t>
            </a:r>
            <a:r>
              <a:rPr lang="ru-RU" dirty="0"/>
              <a:t> </a:t>
            </a:r>
            <a:r>
              <a:rPr lang="ru-RU" dirty="0" err="1"/>
              <a:t>вартістю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</a:t>
            </a:r>
            <a:r>
              <a:rPr lang="en-US" dirty="0"/>
              <a:t>4</a:t>
            </a:r>
            <a:r>
              <a:rPr lang="ru-RU" dirty="0"/>
              <a:t> 000 000, 00 грн. </a:t>
            </a:r>
            <a:r>
              <a:rPr lang="ru-RU" dirty="0" err="1"/>
              <a:t>потребує</a:t>
            </a:r>
            <a:r>
              <a:rPr lang="ru-RU" dirty="0"/>
              <a:t> </a:t>
            </a:r>
            <a:r>
              <a:rPr lang="ru-RU" dirty="0" err="1"/>
              <a:t>погодження</a:t>
            </a:r>
            <a:r>
              <a:rPr lang="ru-RU" dirty="0"/>
              <a:t>. </a:t>
            </a:r>
          </a:p>
          <a:p>
            <a:endParaRPr lang="uk-U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E53112-5991-4E03-80AA-4CFC8675472B}"/>
              </a:ext>
            </a:extLst>
          </p:cNvPr>
          <p:cNvSpPr txBox="1"/>
          <p:nvPr/>
        </p:nvSpPr>
        <p:spPr>
          <a:xfrm>
            <a:off x="4808984" y="4132469"/>
            <a:ext cx="495219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/>
              <a:t>За продуктом «КАСКО-</a:t>
            </a:r>
            <a:r>
              <a:rPr lang="en-US" sz="1800" b="1" dirty="0"/>
              <a:t>Deluxe» </a:t>
            </a:r>
            <a:r>
              <a:rPr lang="uk-UA" sz="1800" b="1" dirty="0"/>
              <a:t> можливо обрати п</a:t>
            </a:r>
            <a:r>
              <a:rPr lang="ru-RU" sz="1800" b="1" dirty="0" err="1"/>
              <a:t>рограми</a:t>
            </a:r>
            <a:r>
              <a:rPr lang="ru-RU" sz="1800" b="1" dirty="0"/>
              <a:t> страхування: </a:t>
            </a:r>
          </a:p>
          <a:p>
            <a:endParaRPr lang="ru-RU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Повне КАСКО,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КАСКО 50/50, </a:t>
            </a:r>
            <a:endParaRPr lang="en-US" sz="1800" b="1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800" b="1" dirty="0"/>
              <a:t>До </a:t>
            </a:r>
            <a:r>
              <a:rPr lang="ru-RU" sz="1800" b="1" dirty="0" err="1"/>
              <a:t>першого</a:t>
            </a:r>
            <a:r>
              <a:rPr lang="ru-RU" sz="1800" b="1" dirty="0"/>
              <a:t> страхового </a:t>
            </a:r>
            <a:r>
              <a:rPr lang="ru-RU" sz="1800" b="1" dirty="0" err="1"/>
              <a:t>випадку</a:t>
            </a:r>
            <a:endParaRPr lang="ru-RU" sz="1800" b="1" dirty="0"/>
          </a:p>
          <a:p>
            <a:endParaRPr lang="ru-RU" sz="18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8DEE56B-6A1C-452E-BB80-B81177073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52" y="4005064"/>
            <a:ext cx="276225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263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B2CFFD2-5283-400D-B1F7-A963A8D2C4C0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USA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8A1DEB-C8C6-4068-878A-64DB0EB2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D8A091-C4E1-413D-9E9F-08798F100F6E}"/>
              </a:ext>
            </a:extLst>
          </p:cNvPr>
          <p:cNvSpPr txBox="1"/>
          <p:nvPr/>
        </p:nvSpPr>
        <p:spPr>
          <a:xfrm>
            <a:off x="200472" y="746595"/>
            <a:ext cx="9001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СТО за </a:t>
            </a:r>
            <a:r>
              <a:rPr lang="ru-RU" dirty="0" err="1"/>
              <a:t>погодженням</a:t>
            </a:r>
            <a:r>
              <a:rPr lang="ru-RU" dirty="0"/>
              <a:t> Страховика</a:t>
            </a:r>
            <a:endParaRPr lang="uk-UA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/>
              <a:t>Виплата без довідки про подію -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межах 5% страхової суми, але не більше 100 000 грн. До 2-х раз впродовж строку дії Договору.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</a:rPr>
              <a:t>Компенсація додаткових витрат: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евакуація ТЗ після 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ДТП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без обмежень по території України. Загальна сума всіх додаткових витрат по Договору  – 5000 грн.</a:t>
            </a:r>
            <a:endParaRPr lang="en-US" dirty="0"/>
          </a:p>
          <a:p>
            <a:endParaRPr lang="uk-U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82AFB-3530-44AB-BC6C-1EDA01073F04}"/>
              </a:ext>
            </a:extLst>
          </p:cNvPr>
          <p:cNvSpPr txBox="1"/>
          <p:nvPr/>
        </p:nvSpPr>
        <p:spPr>
          <a:xfrm>
            <a:off x="184020" y="2173628"/>
            <a:ext cx="874897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Заміна</a:t>
            </a:r>
            <a:r>
              <a:rPr lang="ru-RU" dirty="0"/>
              <a:t> </a:t>
            </a:r>
            <a:r>
              <a:rPr lang="ru-RU" dirty="0" err="1"/>
              <a:t>пошкоджених</a:t>
            </a:r>
            <a:r>
              <a:rPr lang="ru-RU" dirty="0"/>
              <a:t> </a:t>
            </a:r>
            <a:r>
              <a:rPr lang="ru-RU" dirty="0" err="1"/>
              <a:t>скляних</a:t>
            </a:r>
            <a:r>
              <a:rPr lang="ru-RU" dirty="0"/>
              <a:t> деталей ТЗ (</a:t>
            </a:r>
            <a:r>
              <a:rPr lang="ru-RU" dirty="0" err="1"/>
              <a:t>скло</a:t>
            </a:r>
            <a:r>
              <a:rPr lang="ru-RU" dirty="0"/>
              <a:t> кузова, </a:t>
            </a:r>
            <a:r>
              <a:rPr lang="ru-RU" dirty="0" err="1"/>
              <a:t>зовнішні</a:t>
            </a:r>
            <a:r>
              <a:rPr lang="ru-RU" dirty="0"/>
              <a:t> </a:t>
            </a:r>
            <a:r>
              <a:rPr lang="ru-RU" dirty="0" err="1"/>
              <a:t>світлові</a:t>
            </a:r>
            <a:r>
              <a:rPr lang="ru-RU" dirty="0"/>
              <a:t> </a:t>
            </a:r>
            <a:r>
              <a:rPr lang="ru-RU" dirty="0" err="1"/>
              <a:t>прилади</a:t>
            </a:r>
            <a:r>
              <a:rPr lang="ru-RU" dirty="0"/>
              <a:t> ТЗ (</a:t>
            </a:r>
            <a:r>
              <a:rPr lang="ru-RU" dirty="0" err="1"/>
              <a:t>скляні</a:t>
            </a:r>
            <a:r>
              <a:rPr lang="ru-RU" dirty="0"/>
              <a:t> та </a:t>
            </a:r>
            <a:r>
              <a:rPr lang="ru-RU" dirty="0" err="1"/>
              <a:t>пластикові</a:t>
            </a:r>
            <a:r>
              <a:rPr lang="ru-RU" dirty="0"/>
              <a:t>), </a:t>
            </a:r>
            <a:r>
              <a:rPr lang="ru-RU" dirty="0" err="1"/>
              <a:t>скляні</a:t>
            </a:r>
            <a:r>
              <a:rPr lang="ru-RU" dirty="0"/>
              <a:t> </a:t>
            </a:r>
            <a:r>
              <a:rPr lang="ru-RU" dirty="0" err="1"/>
              <a:t>елементи</a:t>
            </a:r>
            <a:r>
              <a:rPr lang="ru-RU" dirty="0"/>
              <a:t> </a:t>
            </a:r>
            <a:r>
              <a:rPr lang="ru-RU" dirty="0" err="1"/>
              <a:t>бокових</a:t>
            </a:r>
            <a:r>
              <a:rPr lang="ru-RU" dirty="0"/>
              <a:t> </a:t>
            </a:r>
            <a:r>
              <a:rPr lang="ru-RU" dirty="0" err="1"/>
              <a:t>дзеркал</a:t>
            </a:r>
            <a:r>
              <a:rPr lang="ru-RU" dirty="0"/>
              <a:t>) </a:t>
            </a:r>
            <a:r>
              <a:rPr lang="ru-RU" dirty="0" err="1"/>
              <a:t>здійснюється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у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неможливості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ремонту.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Заміна</a:t>
            </a:r>
            <a:r>
              <a:rPr lang="ru-RU" dirty="0"/>
              <a:t> лобового </a:t>
            </a:r>
            <a:r>
              <a:rPr lang="ru-RU" dirty="0" err="1"/>
              <a:t>скла</a:t>
            </a:r>
            <a:r>
              <a:rPr lang="ru-RU" dirty="0"/>
              <a:t> </a:t>
            </a:r>
            <a:r>
              <a:rPr lang="ru-RU" dirty="0" err="1"/>
              <a:t>здійснюється</a:t>
            </a:r>
            <a:r>
              <a:rPr lang="ru-RU" dirty="0"/>
              <a:t> не </a:t>
            </a:r>
            <a:r>
              <a:rPr lang="ru-RU" dirty="0" err="1"/>
              <a:t>більше</a:t>
            </a:r>
            <a:r>
              <a:rPr lang="ru-RU" dirty="0"/>
              <a:t> 1-го разу в </a:t>
            </a:r>
            <a:r>
              <a:rPr lang="ru-RU" dirty="0" err="1"/>
              <a:t>період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 договору страхування.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/>
              <a:t>Заміна</a:t>
            </a:r>
            <a:r>
              <a:rPr lang="ru-RU" dirty="0"/>
              <a:t> </a:t>
            </a:r>
            <a:r>
              <a:rPr lang="ru-RU" dirty="0" err="1"/>
              <a:t>запчастин</a:t>
            </a:r>
            <a:r>
              <a:rPr lang="ru-RU" dirty="0"/>
              <a:t> на </a:t>
            </a:r>
            <a:r>
              <a:rPr lang="ru-RU" dirty="0" err="1"/>
              <a:t>європейські</a:t>
            </a:r>
            <a:r>
              <a:rPr lang="ru-RU" dirty="0"/>
              <a:t> </a:t>
            </a:r>
            <a:r>
              <a:rPr lang="ru-RU" dirty="0" err="1"/>
              <a:t>оригінальні</a:t>
            </a:r>
            <a:r>
              <a:rPr lang="ru-RU" dirty="0"/>
              <a:t> аналоги </a:t>
            </a:r>
            <a:r>
              <a:rPr lang="ru-RU" dirty="0" err="1"/>
              <a:t>здійснюється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у </a:t>
            </a:r>
            <a:r>
              <a:rPr lang="ru-RU" dirty="0" err="1"/>
              <a:t>разі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на ТЗ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оригінальні</a:t>
            </a:r>
            <a:r>
              <a:rPr lang="ru-RU" dirty="0"/>
              <a:t> </a:t>
            </a:r>
            <a:r>
              <a:rPr lang="ru-RU" dirty="0" err="1"/>
              <a:t>запчастини</a:t>
            </a:r>
            <a:r>
              <a:rPr lang="ru-RU" dirty="0"/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7036CE-B51D-4C56-AD04-1501E8D84178}"/>
              </a:ext>
            </a:extLst>
          </p:cNvPr>
          <p:cNvSpPr txBox="1"/>
          <p:nvPr/>
        </p:nvSpPr>
        <p:spPr>
          <a:xfrm>
            <a:off x="848544" y="4240024"/>
            <a:ext cx="813690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Перед укладанням Договору підлягають  з’ясуванню характеристики ТЗ: рік випуску ТЗ, модель, пробіг, кількість аварій за участю ТЗ, чи знаходиться ТЗ в розшуку, чи був ТЗ в екстремальних ситуаціях (великі аварії, пожежі, повені, інші стихійні лиха), чи працював автомобіль як таксі, історія власників та </a:t>
            </a:r>
            <a:r>
              <a:rPr lang="uk-UA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перереєстрацій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переобладнання ТЗ, та інше.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5C6E919-3E08-47C4-842B-BDEED4404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5222" y="3709424"/>
            <a:ext cx="952500" cy="17145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8360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B2CFFD2-5283-400D-B1F7-A963A8D2C4C0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</a:t>
            </a:r>
            <a:r>
              <a:rPr lang="en-US" sz="2400" b="1" kern="0" dirty="0">
                <a:solidFill>
                  <a:schemeClr val="bg1"/>
                </a:solidFill>
                <a:cs typeface="Times New Roman" pitchFamily="18" charset="0"/>
              </a:rPr>
              <a:t>USA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8A1DEB-C8C6-4068-878A-64DB0EB2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D7036CE-B51D-4C56-AD04-1501E8D84178}"/>
              </a:ext>
            </a:extLst>
          </p:cNvPr>
          <p:cNvSpPr txBox="1"/>
          <p:nvPr/>
        </p:nvSpPr>
        <p:spPr>
          <a:xfrm>
            <a:off x="560512" y="1442773"/>
            <a:ext cx="662473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Перед укладанням Договору 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Заяву на страхування  вноситься «спеціальна інформація про ТЗ», що включає дані про місце, час та обставини/документи останнього придбання ТЗ власником, про аукціон (площадку продажу), характер наявних пошкоджень ТЗ.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>
                <a:latin typeface="Times New Roman" panose="02020603050405020304" pitchFamily="18" charset="0"/>
              </a:rPr>
              <a:t>Огляд ТЗ проводиться у відповідності до Інструкції про укладання договорів КАСКО наземних ТЗ більш поглиблено, з фотографуванням </a:t>
            </a:r>
            <a:r>
              <a:rPr lang="uk-UA" dirty="0" err="1">
                <a:latin typeface="Times New Roman" panose="02020603050405020304" pitchFamily="18" charset="0"/>
              </a:rPr>
              <a:t>підкапотного</a:t>
            </a:r>
            <a:r>
              <a:rPr lang="uk-UA" dirty="0">
                <a:latin typeface="Times New Roman" panose="02020603050405020304" pitchFamily="18" charset="0"/>
              </a:rPr>
              <a:t> простору, нижніх частин бамперів, даху, камери заднього виду. Всі фото повинні робитися чітко і якісно.</a:t>
            </a:r>
          </a:p>
          <a:p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540AEE-5EB6-4EED-B2A2-B4ABE41FA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7296" y="527869"/>
            <a:ext cx="2105025" cy="17430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1944C2-81C6-493A-8E50-78A8233F8A1E}"/>
              </a:ext>
            </a:extLst>
          </p:cNvPr>
          <p:cNvSpPr txBox="1"/>
          <p:nvPr/>
        </p:nvSpPr>
        <p:spPr>
          <a:xfrm>
            <a:off x="1352600" y="4867866"/>
            <a:ext cx="7992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По ТЗ,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зазнали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впливу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екстремальних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ситуацій</a:t>
            </a:r>
            <a:r>
              <a:rPr lang="ru-RU" b="1" dirty="0">
                <a:solidFill>
                  <a:srgbClr val="C00000"/>
                </a:solidFill>
              </a:rPr>
              <a:t>, </a:t>
            </a:r>
            <a:r>
              <a:rPr lang="ru-RU" b="1" dirty="0" err="1">
                <a:solidFill>
                  <a:srgbClr val="C00000"/>
                </a:solidFill>
              </a:rPr>
              <a:t>рішення</a:t>
            </a:r>
            <a:r>
              <a:rPr lang="ru-RU" b="1" dirty="0">
                <a:solidFill>
                  <a:srgbClr val="C00000"/>
                </a:solidFill>
              </a:rPr>
              <a:t> про </a:t>
            </a:r>
            <a:r>
              <a:rPr lang="ru-RU" b="1" dirty="0" err="1">
                <a:solidFill>
                  <a:srgbClr val="C00000"/>
                </a:solidFill>
              </a:rPr>
              <a:t>прийняття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ризику</a:t>
            </a:r>
            <a:r>
              <a:rPr lang="ru-RU" b="1" dirty="0">
                <a:solidFill>
                  <a:srgbClr val="C00000"/>
                </a:solidFill>
              </a:rPr>
              <a:t> на страхування </a:t>
            </a:r>
            <a:r>
              <a:rPr lang="ru-RU" b="1" dirty="0" err="1">
                <a:solidFill>
                  <a:srgbClr val="C00000"/>
                </a:solidFill>
              </a:rPr>
              <a:t>узгоджується</a:t>
            </a:r>
            <a:r>
              <a:rPr lang="ru-RU" b="1" dirty="0">
                <a:solidFill>
                  <a:srgbClr val="C00000"/>
                </a:solidFill>
              </a:rPr>
              <a:t> з </a:t>
            </a:r>
            <a:r>
              <a:rPr lang="ru-RU" b="1" dirty="0" err="1">
                <a:solidFill>
                  <a:srgbClr val="C00000"/>
                </a:solidFill>
              </a:rPr>
              <a:t>відповідальними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андерайтерами</a:t>
            </a:r>
            <a:r>
              <a:rPr lang="ru-RU" b="1" dirty="0">
                <a:solidFill>
                  <a:srgbClr val="C00000"/>
                </a:solidFill>
              </a:rPr>
              <a:t> ГО.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1809F2-ACA6-4C68-AC3E-D063E0F9D003}"/>
              </a:ext>
            </a:extLst>
          </p:cNvPr>
          <p:cNvSpPr txBox="1"/>
          <p:nvPr/>
        </p:nvSpPr>
        <p:spPr>
          <a:xfrm>
            <a:off x="704528" y="613681"/>
            <a:ext cx="49666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На </a:t>
            </a:r>
            <a:r>
              <a:rPr lang="ru-RU" sz="2000" b="1" dirty="0" err="1">
                <a:solidFill>
                  <a:srgbClr val="C00000"/>
                </a:solidFill>
              </a:rPr>
              <a:t>що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потрібно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звернути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особливу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err="1">
                <a:solidFill>
                  <a:srgbClr val="C00000"/>
                </a:solidFill>
              </a:rPr>
              <a:t>увагу</a:t>
            </a:r>
            <a:r>
              <a:rPr lang="ru-RU" sz="2000" b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4881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B5886077-AD33-4AD8-9D09-F83A86F3320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«КАСКО-АНТИТЕРОР»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0117C4-6A54-4E35-82CB-AC1483083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56B062-15C1-40DF-B641-4DC55951B3FC}"/>
              </a:ext>
            </a:extLst>
          </p:cNvPr>
          <p:cNvSpPr txBox="1"/>
          <p:nvPr/>
        </p:nvSpPr>
        <p:spPr>
          <a:xfrm>
            <a:off x="296159" y="618660"/>
            <a:ext cx="83529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/>
              <a:t>За продуктом «КАСКО-АНТИТЕРОР» </a:t>
            </a:r>
            <a:r>
              <a:rPr lang="ru-RU" b="1" dirty="0" err="1"/>
              <a:t>можуть</a:t>
            </a:r>
            <a:r>
              <a:rPr lang="ru-RU" b="1" dirty="0"/>
              <a:t> бути </a:t>
            </a:r>
            <a:r>
              <a:rPr lang="ru-RU" b="1" dirty="0" err="1"/>
              <a:t>застраховані</a:t>
            </a:r>
            <a:r>
              <a:rPr lang="ru-RU" b="1" dirty="0"/>
              <a:t> </a:t>
            </a:r>
            <a:r>
              <a:rPr lang="ru-RU" b="1" dirty="0" err="1"/>
              <a:t>легкові</a:t>
            </a:r>
            <a:r>
              <a:rPr lang="ru-RU" b="1" dirty="0"/>
              <a:t> </a:t>
            </a:r>
            <a:r>
              <a:rPr lang="ru-RU" b="1" dirty="0" err="1"/>
              <a:t>автомобілі</a:t>
            </a:r>
            <a:r>
              <a:rPr lang="ru-RU" b="1" dirty="0"/>
              <a:t> до 7 </a:t>
            </a:r>
            <a:r>
              <a:rPr lang="ru-RU" b="1" dirty="0" err="1"/>
              <a:t>років</a:t>
            </a:r>
            <a:endParaRPr lang="ru-RU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F191A4-48BD-4F6C-9C62-CEA74E384AFD}"/>
              </a:ext>
            </a:extLst>
          </p:cNvPr>
          <p:cNvSpPr txBox="1"/>
          <p:nvPr/>
        </p:nvSpPr>
        <p:spPr>
          <a:xfrm>
            <a:off x="344488" y="1383610"/>
            <a:ext cx="89289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Страхова сума:</a:t>
            </a:r>
          </a:p>
          <a:p>
            <a:r>
              <a:rPr lang="ru-RU" dirty="0"/>
              <a:t>Стандартно - </a:t>
            </a:r>
            <a:r>
              <a:rPr lang="ru-RU" dirty="0" err="1"/>
              <a:t>ринкова</a:t>
            </a:r>
            <a:r>
              <a:rPr lang="ru-RU" dirty="0"/>
              <a:t> </a:t>
            </a:r>
            <a:r>
              <a:rPr lang="ru-RU" dirty="0" err="1"/>
              <a:t>вартість</a:t>
            </a:r>
            <a:r>
              <a:rPr lang="ru-RU" dirty="0"/>
              <a:t> ТЗ до 2 500 000, 00 грн.</a:t>
            </a:r>
          </a:p>
          <a:p>
            <a:r>
              <a:rPr lang="ru-RU" dirty="0" err="1"/>
              <a:t>Можливо</a:t>
            </a:r>
            <a:r>
              <a:rPr lang="ru-RU" dirty="0"/>
              <a:t> страхування від 50% </a:t>
            </a:r>
            <a:r>
              <a:rPr lang="ru-RU" dirty="0" err="1"/>
              <a:t>ринкової</a:t>
            </a:r>
            <a:r>
              <a:rPr lang="ru-RU" dirty="0"/>
              <a:t> </a:t>
            </a:r>
            <a:r>
              <a:rPr lang="ru-RU" dirty="0" err="1"/>
              <a:t>вартості</a:t>
            </a:r>
            <a:r>
              <a:rPr lang="ru-RU" dirty="0"/>
              <a:t> ТЗ. </a:t>
            </a:r>
          </a:p>
          <a:p>
            <a:r>
              <a:rPr lang="ru-RU" b="1" dirty="0">
                <a:solidFill>
                  <a:srgbClr val="C00000"/>
                </a:solidFill>
              </a:rPr>
              <a:t>На </a:t>
            </a:r>
            <a:r>
              <a:rPr lang="ru-RU" b="1" dirty="0" err="1">
                <a:solidFill>
                  <a:srgbClr val="C00000"/>
                </a:solidFill>
              </a:rPr>
              <a:t>що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потрібно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звернути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увагу</a:t>
            </a:r>
            <a:r>
              <a:rPr lang="ru-RU" b="1" dirty="0">
                <a:solidFill>
                  <a:srgbClr val="C00000"/>
                </a:solidFill>
              </a:rPr>
              <a:t>!</a:t>
            </a:r>
          </a:p>
          <a:p>
            <a:r>
              <a:rPr lang="ru-RU" dirty="0"/>
              <a:t>     - Страхування ТЗ з </a:t>
            </a:r>
            <a:r>
              <a:rPr lang="ru-RU" dirty="0" err="1"/>
              <a:t>ринковою</a:t>
            </a:r>
            <a:r>
              <a:rPr lang="ru-RU" dirty="0"/>
              <a:t> </a:t>
            </a:r>
            <a:r>
              <a:rPr lang="ru-RU" dirty="0" err="1"/>
              <a:t>вартістю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2 500 000, 00 грн. </a:t>
            </a:r>
            <a:r>
              <a:rPr lang="ru-RU" dirty="0" err="1"/>
              <a:t>потребує</a:t>
            </a:r>
            <a:r>
              <a:rPr lang="ru-RU" dirty="0"/>
              <a:t> </a:t>
            </a:r>
            <a:r>
              <a:rPr lang="ru-RU" dirty="0" err="1"/>
              <a:t>погодження</a:t>
            </a:r>
            <a:r>
              <a:rPr lang="ru-RU" dirty="0"/>
              <a:t>. </a:t>
            </a: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69374-3C17-4AD5-A813-BD8E9CF7CD9D}"/>
              </a:ext>
            </a:extLst>
          </p:cNvPr>
          <p:cNvSpPr txBox="1"/>
          <p:nvPr/>
        </p:nvSpPr>
        <p:spPr>
          <a:xfrm>
            <a:off x="992559" y="2924944"/>
            <a:ext cx="712879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err="1">
                <a:solidFill>
                  <a:srgbClr val="C00000"/>
                </a:solidFill>
              </a:rPr>
              <a:t>Покриття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воєнних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ризиків</a:t>
            </a:r>
            <a:r>
              <a:rPr lang="ru-RU" b="1" dirty="0"/>
              <a:t>, а </a:t>
            </a:r>
            <a:r>
              <a:rPr lang="ru-RU" b="1" dirty="0" err="1"/>
              <a:t>саме</a:t>
            </a:r>
            <a:r>
              <a:rPr lang="ru-RU" dirty="0"/>
              <a:t>:</a:t>
            </a:r>
          </a:p>
          <a:p>
            <a:r>
              <a:rPr lang="ru-RU" dirty="0"/>
              <a:t>- </a:t>
            </a:r>
            <a:r>
              <a:rPr lang="ru-RU" dirty="0" err="1"/>
              <a:t>вибух</a:t>
            </a:r>
            <a:r>
              <a:rPr lang="ru-RU" dirty="0"/>
              <a:t> </a:t>
            </a:r>
            <a:r>
              <a:rPr lang="ru-RU" dirty="0" err="1"/>
              <a:t>боєприпасів</a:t>
            </a:r>
            <a:r>
              <a:rPr lang="ru-RU" dirty="0"/>
              <a:t>, </a:t>
            </a:r>
            <a:r>
              <a:rPr lang="ru-RU" dirty="0" err="1"/>
              <a:t>мін</a:t>
            </a:r>
            <a:r>
              <a:rPr lang="ru-RU" dirty="0"/>
              <a:t>, бомб, ракет, </a:t>
            </a:r>
            <a:r>
              <a:rPr lang="ru-RU" dirty="0" err="1"/>
              <a:t>пілотованих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безпілотних</a:t>
            </a:r>
            <a:r>
              <a:rPr lang="ru-RU" dirty="0"/>
              <a:t> </a:t>
            </a:r>
            <a:r>
              <a:rPr lang="ru-RU" dirty="0" err="1"/>
              <a:t>літальних</a:t>
            </a:r>
            <a:r>
              <a:rPr lang="ru-RU" dirty="0"/>
              <a:t> </a:t>
            </a:r>
            <a:r>
              <a:rPr lang="ru-RU" dirty="0" err="1"/>
              <a:t>апаратів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уламків</a:t>
            </a:r>
            <a:r>
              <a:rPr lang="ru-RU" dirty="0"/>
              <a:t>, </a:t>
            </a:r>
            <a:r>
              <a:rPr lang="ru-RU" dirty="0" err="1"/>
              <a:t>засобів</a:t>
            </a:r>
            <a:r>
              <a:rPr lang="ru-RU" dirty="0"/>
              <a:t> </a:t>
            </a:r>
            <a:r>
              <a:rPr lang="ru-RU" dirty="0" err="1"/>
              <a:t>протиповітряної</a:t>
            </a:r>
            <a:r>
              <a:rPr lang="ru-RU" dirty="0"/>
              <a:t>/</a:t>
            </a:r>
            <a:r>
              <a:rPr lang="ru-RU" dirty="0" err="1"/>
              <a:t>протиракетної</a:t>
            </a:r>
            <a:r>
              <a:rPr lang="ru-RU" dirty="0"/>
              <a:t> оборони та </a:t>
            </a:r>
            <a:r>
              <a:rPr lang="ru-RU" dirty="0" err="1"/>
              <a:t>дія</a:t>
            </a:r>
            <a:r>
              <a:rPr lang="ru-RU" dirty="0"/>
              <a:t>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боєприпасів</a:t>
            </a:r>
            <a:r>
              <a:rPr lang="ru-RU" dirty="0"/>
              <a:t>/</a:t>
            </a:r>
            <a:r>
              <a:rPr lang="ru-RU" dirty="0" err="1"/>
              <a:t>засобів</a:t>
            </a:r>
            <a:r>
              <a:rPr lang="ru-RU" dirty="0"/>
              <a:t>, </a:t>
            </a:r>
            <a:r>
              <a:rPr lang="ru-RU" dirty="0" err="1"/>
              <a:t>знарядь</a:t>
            </a:r>
            <a:r>
              <a:rPr lang="ru-RU" dirty="0"/>
              <a:t> ведення </a:t>
            </a:r>
            <a:r>
              <a:rPr lang="ru-RU" dirty="0" err="1"/>
              <a:t>війни</a:t>
            </a:r>
            <a:r>
              <a:rPr lang="ru-RU" dirty="0"/>
              <a:t>, </a:t>
            </a:r>
            <a:r>
              <a:rPr lang="ru-RU" dirty="0" err="1"/>
              <a:t>крім</a:t>
            </a:r>
            <a:r>
              <a:rPr lang="ru-RU" dirty="0"/>
              <a:t> </a:t>
            </a:r>
            <a:r>
              <a:rPr lang="ru-RU" dirty="0" err="1"/>
              <a:t>ядерної</a:t>
            </a:r>
            <a:r>
              <a:rPr lang="ru-RU" dirty="0"/>
              <a:t>, </a:t>
            </a:r>
            <a:r>
              <a:rPr lang="ru-RU" dirty="0" err="1"/>
              <a:t>біологічної</a:t>
            </a:r>
            <a:r>
              <a:rPr lang="ru-RU" dirty="0"/>
              <a:t>, </a:t>
            </a:r>
            <a:r>
              <a:rPr lang="ru-RU" dirty="0" err="1"/>
              <a:t>хімічної</a:t>
            </a:r>
            <a:r>
              <a:rPr lang="ru-RU" dirty="0"/>
              <a:t> </a:t>
            </a:r>
            <a:r>
              <a:rPr lang="ru-RU" dirty="0" err="1"/>
              <a:t>зброї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руйнівна</a:t>
            </a:r>
            <a:r>
              <a:rPr lang="ru-RU" dirty="0"/>
              <a:t> </a:t>
            </a:r>
            <a:r>
              <a:rPr lang="ru-RU" dirty="0" err="1"/>
              <a:t>дія</a:t>
            </a:r>
            <a:r>
              <a:rPr lang="ru-RU" dirty="0"/>
              <a:t> на </a:t>
            </a:r>
            <a:r>
              <a:rPr lang="ru-RU" dirty="0" err="1"/>
              <a:t>застрахований</a:t>
            </a:r>
            <a:r>
              <a:rPr lang="ru-RU" dirty="0"/>
              <a:t> ТЗ </a:t>
            </a:r>
            <a:r>
              <a:rPr lang="ru-RU" dirty="0" err="1"/>
              <a:t>ударних</a:t>
            </a:r>
            <a:r>
              <a:rPr lang="ru-RU" dirty="0"/>
              <a:t> (</a:t>
            </a:r>
            <a:r>
              <a:rPr lang="ru-RU" dirty="0" err="1"/>
              <a:t>звукових</a:t>
            </a:r>
            <a:r>
              <a:rPr lang="ru-RU" dirty="0"/>
              <a:t>) </a:t>
            </a:r>
            <a:r>
              <a:rPr lang="ru-RU" dirty="0" err="1"/>
              <a:t>хвиль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пошкодження</a:t>
            </a:r>
            <a:r>
              <a:rPr lang="ru-RU" dirty="0"/>
              <a:t> </a:t>
            </a:r>
            <a:r>
              <a:rPr lang="ru-RU" dirty="0" err="1"/>
              <a:t>застрахованого</a:t>
            </a:r>
            <a:r>
              <a:rPr lang="ru-RU" dirty="0"/>
              <a:t> ТЗ вогнем, </a:t>
            </a:r>
            <a:r>
              <a:rPr lang="ru-RU" dirty="0" err="1"/>
              <a:t>якщо</a:t>
            </a:r>
            <a:r>
              <a:rPr lang="ru-RU" dirty="0"/>
              <a:t> ТЗ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розміщений</a:t>
            </a:r>
            <a:r>
              <a:rPr lang="ru-RU" dirty="0"/>
              <a:t> в </a:t>
            </a:r>
            <a:r>
              <a:rPr lang="ru-RU" dirty="0" err="1"/>
              <a:t>безпосередній</a:t>
            </a:r>
            <a:r>
              <a:rPr lang="ru-RU" dirty="0"/>
              <a:t> </a:t>
            </a:r>
            <a:r>
              <a:rPr lang="ru-RU" dirty="0" err="1"/>
              <a:t>близькості</a:t>
            </a:r>
            <a:r>
              <a:rPr lang="ru-RU" dirty="0"/>
              <a:t> від </a:t>
            </a:r>
            <a:r>
              <a:rPr lang="ru-RU" dirty="0" err="1"/>
              <a:t>місця</a:t>
            </a:r>
            <a:r>
              <a:rPr lang="ru-RU" dirty="0"/>
              <a:t> </a:t>
            </a:r>
            <a:r>
              <a:rPr lang="ru-RU" dirty="0" err="1"/>
              <a:t>пожежі</a:t>
            </a:r>
            <a:r>
              <a:rPr lang="ru-RU" dirty="0"/>
              <a:t>, яка </a:t>
            </a:r>
            <a:r>
              <a:rPr lang="ru-RU" dirty="0" err="1"/>
              <a:t>сталася</a:t>
            </a:r>
            <a:r>
              <a:rPr lang="ru-RU" dirty="0"/>
              <a:t> </a:t>
            </a:r>
            <a:r>
              <a:rPr lang="ru-RU" dirty="0" err="1"/>
              <a:t>внаслідок</a:t>
            </a:r>
            <a:r>
              <a:rPr lang="ru-RU" dirty="0"/>
              <a:t> </a:t>
            </a:r>
            <a:r>
              <a:rPr lang="ru-RU" dirty="0" err="1"/>
              <a:t>воєнних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6DEACA4-5EF8-4DE1-8E63-27A7395CD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841" y="1005767"/>
            <a:ext cx="3558739" cy="141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965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B5886077-AD33-4AD8-9D09-F83A86F3320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Особливості Продукту «КАСКО-АНТИТЕРОР»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0117C4-6A54-4E35-82CB-AC1483083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" y="6717792"/>
            <a:ext cx="9906000" cy="1402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56B062-15C1-40DF-B641-4DC55951B3FC}"/>
              </a:ext>
            </a:extLst>
          </p:cNvPr>
          <p:cNvSpPr txBox="1"/>
          <p:nvPr/>
        </p:nvSpPr>
        <p:spPr>
          <a:xfrm>
            <a:off x="773044" y="5056987"/>
            <a:ext cx="83529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Додаткові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переваги</a:t>
            </a:r>
            <a:r>
              <a:rPr lang="ru-RU" b="1" dirty="0">
                <a:solidFill>
                  <a:srgbClr val="C00000"/>
                </a:solidFill>
              </a:rPr>
              <a:t> Продукту «КАСКО-АНТИТЕРОР»: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/>
              <a:t>Строк </a:t>
            </a:r>
            <a:r>
              <a:rPr lang="ru-RU" b="1" dirty="0" err="1"/>
              <a:t>дії</a:t>
            </a:r>
            <a:r>
              <a:rPr lang="ru-RU" b="1" dirty="0"/>
              <a:t> Договору на </a:t>
            </a:r>
            <a:r>
              <a:rPr lang="ru-RU" b="1" dirty="0" err="1"/>
              <a:t>вибір</a:t>
            </a:r>
            <a:r>
              <a:rPr lang="ru-RU" b="1" dirty="0"/>
              <a:t> </a:t>
            </a:r>
            <a:r>
              <a:rPr lang="ru-RU" b="1" dirty="0" err="1"/>
              <a:t>Страхувальника</a:t>
            </a:r>
            <a:r>
              <a:rPr lang="ru-RU" b="1" dirty="0"/>
              <a:t> 1 </a:t>
            </a:r>
            <a:r>
              <a:rPr lang="ru-RU" b="1" dirty="0" err="1"/>
              <a:t>рік</a:t>
            </a:r>
            <a:r>
              <a:rPr lang="ru-RU" b="1" dirty="0"/>
              <a:t>, 6 </a:t>
            </a:r>
            <a:r>
              <a:rPr lang="ru-RU" b="1" dirty="0" err="1"/>
              <a:t>місяців</a:t>
            </a:r>
            <a:r>
              <a:rPr lang="ru-RU" b="1" dirty="0"/>
              <a:t>, 3 </a:t>
            </a:r>
            <a:r>
              <a:rPr lang="ru-RU" b="1" dirty="0" err="1"/>
              <a:t>місяці</a:t>
            </a:r>
            <a:endParaRPr lang="ru-RU" b="1" dirty="0"/>
          </a:p>
          <a:p>
            <a:pPr marL="285750" marR="17145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b="1" dirty="0"/>
              <a:t>Опція «неагрегатна страхова сума»				</a:t>
            </a:r>
            <a:endParaRPr lang="ru-RU" b="1" dirty="0"/>
          </a:p>
          <a:p>
            <a:pPr marL="285750" marR="17145" indent="-285750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b="1" dirty="0"/>
              <a:t>Опція «Без врахування зносу деталей, що підлягають заміні»		</a:t>
            </a:r>
            <a:endParaRPr lang="ru-RU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b="1" dirty="0"/>
              <a:t>Загальна сума виплат по всіх видах витрат по Договору – до 5 000 грн.</a:t>
            </a:r>
            <a:endParaRPr lang="ru-RU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A90311-15E0-46CF-90C1-8C1E9CBA1337}"/>
              </a:ext>
            </a:extLst>
          </p:cNvPr>
          <p:cNvSpPr txBox="1"/>
          <p:nvPr/>
        </p:nvSpPr>
        <p:spPr>
          <a:xfrm>
            <a:off x="488504" y="250021"/>
            <a:ext cx="66967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/>
              <a:t>За </a:t>
            </a:r>
            <a:r>
              <a:rPr lang="ru-RU" b="1" dirty="0" err="1"/>
              <a:t>даним</a:t>
            </a:r>
            <a:r>
              <a:rPr lang="ru-RU" b="1" dirty="0"/>
              <a:t> продуктом </a:t>
            </a:r>
            <a:r>
              <a:rPr lang="ru-RU" b="1" dirty="0" err="1"/>
              <a:t>застосовуються</a:t>
            </a:r>
            <a:r>
              <a:rPr lang="ru-RU" b="1" dirty="0"/>
              <a:t> </a:t>
            </a:r>
            <a:r>
              <a:rPr lang="ru-RU" b="1" dirty="0" err="1"/>
              <a:t>безумовні</a:t>
            </a:r>
            <a:r>
              <a:rPr lang="ru-RU" b="1" dirty="0"/>
              <a:t> </a:t>
            </a:r>
            <a:r>
              <a:rPr lang="ru-RU" b="1" dirty="0" err="1"/>
              <a:t>франшизи</a:t>
            </a:r>
            <a:r>
              <a:rPr lang="ru-RU" b="1" dirty="0"/>
              <a:t>:</a:t>
            </a:r>
          </a:p>
          <a:p>
            <a:r>
              <a:rPr lang="ru-RU" dirty="0"/>
              <a:t>     1% - </a:t>
            </a:r>
            <a:r>
              <a:rPr lang="ru-RU" dirty="0" err="1"/>
              <a:t>пошкодження</a:t>
            </a:r>
            <a:endParaRPr lang="ru-RU" dirty="0"/>
          </a:p>
          <a:p>
            <a:r>
              <a:rPr lang="ru-RU" dirty="0"/>
              <a:t>     5% - конструктивна </a:t>
            </a:r>
            <a:r>
              <a:rPr lang="ru-RU" dirty="0" err="1"/>
              <a:t>загибель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СТО, погоджена Страховиком </a:t>
            </a:r>
            <a:endParaRPr lang="ru-RU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DB79C4-AD88-44AE-B98C-BE1A7E897F3C}"/>
              </a:ext>
            </a:extLst>
          </p:cNvPr>
          <p:cNvSpPr txBox="1"/>
          <p:nvPr/>
        </p:nvSpPr>
        <p:spPr>
          <a:xfrm>
            <a:off x="3152800" y="1704872"/>
            <a:ext cx="646413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err="1"/>
              <a:t>Територія</a:t>
            </a:r>
            <a:r>
              <a:rPr lang="ru-RU" b="1" dirty="0"/>
              <a:t> </a:t>
            </a:r>
            <a:r>
              <a:rPr lang="ru-RU" b="1" dirty="0" err="1"/>
              <a:t>дії</a:t>
            </a:r>
            <a:r>
              <a:rPr lang="ru-RU" b="1" dirty="0"/>
              <a:t> Договору </a:t>
            </a:r>
            <a:r>
              <a:rPr lang="ru-RU" dirty="0"/>
              <a:t>- </a:t>
            </a:r>
            <a:r>
              <a:rPr lang="ru-RU" dirty="0" err="1"/>
              <a:t>Україна</a:t>
            </a:r>
            <a:r>
              <a:rPr lang="ru-RU" dirty="0"/>
              <a:t>, за </a:t>
            </a:r>
            <a:r>
              <a:rPr lang="ru-RU" dirty="0" err="1"/>
              <a:t>виключенням</a:t>
            </a:r>
            <a:r>
              <a:rPr lang="ru-RU" dirty="0"/>
              <a:t>: </a:t>
            </a:r>
          </a:p>
          <a:p>
            <a:pPr marL="285750" indent="-285750">
              <a:buFontTx/>
              <a:buChar char="-"/>
            </a:pPr>
            <a:r>
              <a:rPr lang="ru-RU" dirty="0"/>
              <a:t>АР </a:t>
            </a:r>
            <a:r>
              <a:rPr lang="ru-RU" dirty="0" err="1"/>
              <a:t>Крим</a:t>
            </a:r>
            <a:r>
              <a:rPr lang="ru-RU" dirty="0"/>
              <a:t>, </a:t>
            </a:r>
            <a:r>
              <a:rPr lang="ru-RU" dirty="0" err="1"/>
              <a:t>окупованих</a:t>
            </a:r>
            <a:r>
              <a:rPr lang="ru-RU" dirty="0"/>
              <a:t> </a:t>
            </a:r>
            <a:r>
              <a:rPr lang="ru-RU" dirty="0" err="1"/>
              <a:t>територій</a:t>
            </a:r>
            <a:r>
              <a:rPr lang="ru-RU" dirty="0"/>
              <a:t> </a:t>
            </a:r>
            <a:r>
              <a:rPr lang="ru-RU" dirty="0" err="1"/>
              <a:t>Донецької</a:t>
            </a:r>
            <a:r>
              <a:rPr lang="ru-RU" dirty="0"/>
              <a:t> та </a:t>
            </a:r>
            <a:r>
              <a:rPr lang="ru-RU" dirty="0" err="1"/>
              <a:t>Луганської</a:t>
            </a:r>
            <a:r>
              <a:rPr lang="ru-RU" dirty="0"/>
              <a:t> областей; 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Херсонської</a:t>
            </a:r>
            <a:r>
              <a:rPr lang="ru-RU" dirty="0"/>
              <a:t>, </a:t>
            </a:r>
            <a:r>
              <a:rPr lang="ru-RU" dirty="0" err="1"/>
              <a:t>Харківської</a:t>
            </a:r>
            <a:r>
              <a:rPr lang="ru-RU" dirty="0"/>
              <a:t>, </a:t>
            </a:r>
            <a:r>
              <a:rPr lang="ru-RU" dirty="0" err="1"/>
              <a:t>Миколаївської</a:t>
            </a:r>
            <a:r>
              <a:rPr lang="ru-RU" dirty="0"/>
              <a:t>, </a:t>
            </a:r>
            <a:r>
              <a:rPr lang="ru-RU" dirty="0" err="1"/>
              <a:t>Одеської</a:t>
            </a:r>
            <a:r>
              <a:rPr lang="ru-RU" dirty="0"/>
              <a:t>, </a:t>
            </a:r>
            <a:r>
              <a:rPr lang="ru-RU" dirty="0" err="1"/>
              <a:t>Запорізької</a:t>
            </a:r>
            <a:r>
              <a:rPr lang="ru-RU" dirty="0"/>
              <a:t> областей; 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зони</a:t>
            </a:r>
            <a:r>
              <a:rPr lang="ru-RU" dirty="0"/>
              <a:t> 20 км від </a:t>
            </a:r>
            <a:r>
              <a:rPr lang="ru-RU" dirty="0" err="1"/>
              <a:t>кордонів</a:t>
            </a:r>
            <a:r>
              <a:rPr lang="ru-RU" dirty="0"/>
              <a:t> </a:t>
            </a:r>
            <a:r>
              <a:rPr lang="ru-RU" dirty="0" err="1"/>
              <a:t>Російської</a:t>
            </a:r>
            <a:r>
              <a:rPr lang="ru-RU" dirty="0"/>
              <a:t> </a:t>
            </a:r>
            <a:r>
              <a:rPr lang="ru-RU" dirty="0" err="1"/>
              <a:t>Федерації</a:t>
            </a:r>
            <a:r>
              <a:rPr lang="ru-RU" dirty="0"/>
              <a:t>, </a:t>
            </a:r>
            <a:r>
              <a:rPr lang="ru-RU" dirty="0" err="1"/>
              <a:t>Республіки</a:t>
            </a:r>
            <a:r>
              <a:rPr lang="ru-RU" dirty="0"/>
              <a:t> </a:t>
            </a:r>
            <a:r>
              <a:rPr lang="ru-RU" dirty="0" err="1"/>
              <a:t>Білорусь</a:t>
            </a:r>
            <a:r>
              <a:rPr lang="ru-RU" dirty="0"/>
              <a:t>; 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територій</a:t>
            </a:r>
            <a:r>
              <a:rPr lang="ru-RU" dirty="0"/>
              <a:t>, на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ведуться</a:t>
            </a:r>
            <a:r>
              <a:rPr lang="ru-RU" dirty="0"/>
              <a:t> </a:t>
            </a:r>
            <a:r>
              <a:rPr lang="ru-RU" dirty="0" err="1"/>
              <a:t>бойові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; 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територій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розташовані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до 100 (ста) </a:t>
            </a:r>
            <a:r>
              <a:rPr lang="ru-RU" dirty="0" err="1"/>
              <a:t>кілометрів</a:t>
            </a:r>
            <a:r>
              <a:rPr lang="ru-RU" dirty="0"/>
              <a:t> до </a:t>
            </a:r>
            <a:r>
              <a:rPr lang="ru-RU" dirty="0" err="1"/>
              <a:t>найближчої</a:t>
            </a:r>
            <a:r>
              <a:rPr lang="ru-RU" dirty="0"/>
              <a:t> точки </a:t>
            </a:r>
            <a:r>
              <a:rPr lang="ru-RU" dirty="0" err="1"/>
              <a:t>лінії</a:t>
            </a:r>
            <a:r>
              <a:rPr lang="ru-RU" dirty="0"/>
              <a:t> </a:t>
            </a:r>
            <a:r>
              <a:rPr lang="ru-RU" dirty="0" err="1"/>
              <a:t>бойових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/</a:t>
            </a:r>
            <a:r>
              <a:rPr lang="ru-RU" dirty="0" err="1"/>
              <a:t>окупованої</a:t>
            </a:r>
            <a:r>
              <a:rPr lang="ru-RU" dirty="0"/>
              <a:t> </a:t>
            </a:r>
            <a:r>
              <a:rPr lang="ru-RU" dirty="0" err="1"/>
              <a:t>території</a:t>
            </a:r>
            <a:r>
              <a:rPr lang="ru-RU" dirty="0"/>
              <a:t>, на дату </a:t>
            </a:r>
            <a:r>
              <a:rPr lang="ru-RU" dirty="0" err="1"/>
              <a:t>настання</a:t>
            </a:r>
            <a:r>
              <a:rPr lang="ru-RU" dirty="0"/>
              <a:t> </a:t>
            </a:r>
            <a:r>
              <a:rPr lang="ru-RU" dirty="0" err="1"/>
              <a:t>події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бути </a:t>
            </a:r>
            <a:r>
              <a:rPr lang="ru-RU" dirty="0" err="1"/>
              <a:t>визнана</a:t>
            </a:r>
            <a:r>
              <a:rPr lang="ru-RU" dirty="0"/>
              <a:t> </a:t>
            </a:r>
            <a:r>
              <a:rPr lang="ru-RU" dirty="0" err="1"/>
              <a:t>страховим</a:t>
            </a:r>
            <a:r>
              <a:rPr lang="ru-RU" dirty="0"/>
              <a:t> </a:t>
            </a:r>
            <a:r>
              <a:rPr lang="ru-RU" dirty="0" err="1"/>
              <a:t>випадком</a:t>
            </a:r>
            <a:r>
              <a:rPr lang="ru-RU" dirty="0"/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AD306A-FD91-4313-96AC-4D227883F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61" y="2471461"/>
            <a:ext cx="27241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23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>
            <a:extLst>
              <a:ext uri="{FF2B5EF4-FFF2-40B4-BE49-F238E27FC236}">
                <a16:creationId xmlns:a16="http://schemas.microsoft.com/office/drawing/2014/main" id="{022332D1-1FB4-41A1-8B67-D085F6ECFC36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 / особливості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9ED48B-AF26-4133-9B8A-EB97B0B12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40D95F-35FB-464A-9909-972C1AC50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720" y="655294"/>
            <a:ext cx="7272808" cy="5829300"/>
          </a:xfrm>
          <a:prstGeom prst="rect">
            <a:avLst/>
          </a:prstGeom>
        </p:spPr>
      </p:pic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C37AB8EF-E6E1-4BCC-9B30-BA3FFEAE8415}"/>
              </a:ext>
            </a:extLst>
          </p:cNvPr>
          <p:cNvSpPr/>
          <p:nvPr/>
        </p:nvSpPr>
        <p:spPr>
          <a:xfrm>
            <a:off x="344488" y="655294"/>
            <a:ext cx="1670484" cy="565402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Обов'язково зазначаємо інформацію про Посередника, як на прикладі </a:t>
            </a:r>
            <a:r>
              <a:rPr lang="uk-UA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АБО</a:t>
            </a:r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повному обсязі:</a:t>
            </a:r>
          </a:p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ПІБ/НАЗВА, Адреса місцезнаходження, Дата державної реєстрації в НБУ, номер запису та документ з датою, що дає повноваження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Пряма зі стрілкою 12">
            <a:extLst>
              <a:ext uri="{FF2B5EF4-FFF2-40B4-BE49-F238E27FC236}">
                <a16:creationId xmlns:a16="http://schemas.microsoft.com/office/drawing/2014/main" id="{42583485-1F7F-4C5D-98FD-4CCB8ECDC6C4}"/>
              </a:ext>
            </a:extLst>
          </p:cNvPr>
          <p:cNvCxnSpPr>
            <a:cxnSpLocks/>
          </p:cNvCxnSpPr>
          <p:nvPr/>
        </p:nvCxnSpPr>
        <p:spPr>
          <a:xfrm flipV="1">
            <a:off x="2144688" y="3573016"/>
            <a:ext cx="2808312" cy="136815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3369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9">
            <a:extLst>
              <a:ext uri="{FF2B5EF4-FFF2-40B4-BE49-F238E27FC236}">
                <a16:creationId xmlns:a16="http://schemas.microsoft.com/office/drawing/2014/main" id="{3E9BDF27-72A6-4AE7-BB93-2BF9B2875CD4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 / особливості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48357A-49AC-4673-96FB-7086BBB05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EBD56DCF-4814-4BFC-A113-94D86D736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526882"/>
              </p:ext>
            </p:extLst>
          </p:nvPr>
        </p:nvGraphicFramePr>
        <p:xfrm>
          <a:off x="2504728" y="528753"/>
          <a:ext cx="7200800" cy="6169317"/>
        </p:xfrm>
        <a:graphic>
          <a:graphicData uri="http://schemas.openxmlformats.org/drawingml/2006/table">
            <a:tbl>
              <a:tblPr/>
              <a:tblGrid>
                <a:gridCol w="1716410">
                  <a:extLst>
                    <a:ext uri="{9D8B030D-6E8A-4147-A177-3AD203B41FA5}">
                      <a16:colId xmlns:a16="http://schemas.microsoft.com/office/drawing/2014/main" val="635088466"/>
                    </a:ext>
                  </a:extLst>
                </a:gridCol>
                <a:gridCol w="1736723">
                  <a:extLst>
                    <a:ext uri="{9D8B030D-6E8A-4147-A177-3AD203B41FA5}">
                      <a16:colId xmlns:a16="http://schemas.microsoft.com/office/drawing/2014/main" val="1187220889"/>
                    </a:ext>
                  </a:extLst>
                </a:gridCol>
                <a:gridCol w="1665631">
                  <a:extLst>
                    <a:ext uri="{9D8B030D-6E8A-4147-A177-3AD203B41FA5}">
                      <a16:colId xmlns:a16="http://schemas.microsoft.com/office/drawing/2014/main" val="2434306065"/>
                    </a:ext>
                  </a:extLst>
                </a:gridCol>
                <a:gridCol w="2082036">
                  <a:extLst>
                    <a:ext uri="{9D8B030D-6E8A-4147-A177-3AD203B41FA5}">
                      <a16:colId xmlns:a16="http://schemas.microsoft.com/office/drawing/2014/main" val="1691906863"/>
                    </a:ext>
                  </a:extLst>
                </a:gridCol>
              </a:tblGrid>
              <a:tr h="17384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5. Застрахований транспортний засіб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6. Індивідуальні умови страхування 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528946"/>
                  </a:ext>
                </a:extLst>
              </a:tr>
              <a:tr h="3369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5.1.  Категорія ТЗ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B - 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легкові</a:t>
                      </a:r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автомобілі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6.1. Програма страхування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effectLst/>
                          <a:latin typeface="Times New Roman" panose="02020603050405020304" pitchFamily="18" charset="0"/>
                        </a:rPr>
                        <a:t>КАСКО 50/50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862319"/>
                  </a:ext>
                </a:extLst>
              </a:tr>
              <a:tr h="240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5.2.  Марка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Times New Roman" panose="02020603050405020304" pitchFamily="18" charset="0"/>
                        </a:rPr>
                        <a:t>SKODA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6.2. Застраховані ризики (згідно з п.13.1. Договору)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ДТП, ПДТО, Угон, Стихійні лиха, Пожежа, Напад тварин, Падіння предметів, дерев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593929"/>
                  </a:ext>
                </a:extLst>
              </a:tr>
              <a:tr h="198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5.3.  Модель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KODIAQ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847733"/>
                  </a:ext>
                </a:extLst>
              </a:tr>
              <a:tr h="226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5.4.  Рік випуску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9615060"/>
                  </a:ext>
                </a:extLst>
              </a:tr>
              <a:tr h="3369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5.5.  Колір ТЗ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СІРИЙ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6.3. Виплата по рахунках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гарантійна</a:t>
                      </a:r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СТО, 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погоджена</a:t>
                      </a:r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Страховиком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220051"/>
                  </a:ext>
                </a:extLst>
              </a:tr>
              <a:tr h="173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5.6.  Номерний знак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Times New Roman" panose="02020603050405020304" pitchFamily="18" charset="0"/>
                        </a:rPr>
                        <a:t>KI0800KC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6.4. Виплата без довідки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до 5% страхової суми, не більше 100 000 грн.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611982"/>
                  </a:ext>
                </a:extLst>
              </a:tr>
              <a:tr h="1904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5.7.  Номер кузова/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шасі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Times New Roman" panose="02020603050405020304" pitchFamily="18" charset="0"/>
                        </a:rPr>
                        <a:t>TMBLE9PS2ST109331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935598"/>
                  </a:ext>
                </a:extLst>
              </a:tr>
              <a:tr h="50135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5.8.  Пробіг, км</a:t>
                      </a:r>
                      <a:b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b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</a:br>
                      <a:endParaRPr lang="ru-RU" sz="8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" marR="6141" marT="6141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74953"/>
                  </a:ext>
                </a:extLst>
              </a:tr>
              <a:tr h="33699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5.9.  Безключовий доступ</a:t>
                      </a:r>
                    </a:p>
                  </a:txBody>
                  <a:tcPr marL="6141" marR="6141" marT="6141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6.5. Витрати на евакуатор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еквівалент 100 євро по страховій події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917469"/>
                  </a:ext>
                </a:extLst>
              </a:tr>
              <a:tr h="5013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5.10. Стаціонарний засіб від угону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ТАК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6.6. Загалом всі додаткові витрати по Договору, грн.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5000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2298036"/>
                  </a:ext>
                </a:extLst>
              </a:tr>
              <a:tr h="3973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5.11. Додатковий засіб від угону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 --------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6.7.  Франшиза по пошкодженнях ТЗ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163294"/>
                  </a:ext>
                </a:extLst>
              </a:tr>
              <a:tr h="50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5.12. Додаткове 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обладнання</a:t>
                      </a:r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(ДО)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 --------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6.8.  Франшиза при пошкодженні скляних деталей ТЗ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0,00%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478441"/>
                  </a:ext>
                </a:extLst>
              </a:tr>
              <a:tr h="5013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5.13. Заявлена вартість ДО, грн.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 --------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6.9.  Франшиза при конструктивній загибелі ТЗ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10,00%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437415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5.14. Дійсна вартість ТЗ, грн.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2 019 350,00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6.10. Франшиза по ризику «Незаконне заволодіння»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10,00%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82374"/>
                  </a:ext>
                </a:extLst>
              </a:tr>
              <a:tr h="50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5.15. Режим експлуатації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Приватний, службовий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6.11. Фізичний знос складових, що підлягають заміні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Не враховується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2208471"/>
                  </a:ext>
                </a:extLst>
              </a:tr>
              <a:tr h="521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5.16. Водії (водійський стаж, років)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стаж від 3 років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effectLst/>
                          <a:latin typeface="Times New Roman" panose="02020603050405020304" pitchFamily="18" charset="0"/>
                        </a:rPr>
                        <a:t>6.12. Знецінення вартості ТЗ за час дії Договору</a:t>
                      </a: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Не </a:t>
                      </a:r>
                      <a:r>
                        <a:rPr lang="ru-RU" sz="8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враховується</a:t>
                      </a:r>
                      <a:endParaRPr lang="ru-RU" sz="8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141" marR="6141" marT="6141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520577"/>
                  </a:ext>
                </a:extLst>
              </a:tr>
            </a:tbl>
          </a:graphicData>
        </a:graphic>
      </p:graphicFrame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D1E95F0A-3003-469D-9BAE-ED810AD22D1F}"/>
              </a:ext>
            </a:extLst>
          </p:cNvPr>
          <p:cNvSpPr/>
          <p:nvPr/>
        </p:nvSpPr>
        <p:spPr>
          <a:xfrm>
            <a:off x="416496" y="908720"/>
            <a:ext cx="1512168" cy="223224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Заповнюємо данні ТЗ з Техпаспорту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70C180E0-CBB6-499F-93A3-4F792691CB8E}"/>
              </a:ext>
            </a:extLst>
          </p:cNvPr>
          <p:cNvCxnSpPr>
            <a:cxnSpLocks/>
          </p:cNvCxnSpPr>
          <p:nvPr/>
        </p:nvCxnSpPr>
        <p:spPr>
          <a:xfrm flipV="1">
            <a:off x="2047528" y="764704"/>
            <a:ext cx="1537320" cy="145855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0FD90ED5-696B-4658-8710-82B84C31D02E}"/>
              </a:ext>
            </a:extLst>
          </p:cNvPr>
          <p:cNvSpPr/>
          <p:nvPr/>
        </p:nvSpPr>
        <p:spPr>
          <a:xfrm>
            <a:off x="227646" y="3553338"/>
            <a:ext cx="1944216" cy="223224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Вносимо погоджені з Страхувальником умови страхування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Пряма зі стрілкою 12">
            <a:extLst>
              <a:ext uri="{FF2B5EF4-FFF2-40B4-BE49-F238E27FC236}">
                <a16:creationId xmlns:a16="http://schemas.microsoft.com/office/drawing/2014/main" id="{171D7FF0-4857-44F1-987C-904B019A0D97}"/>
              </a:ext>
            </a:extLst>
          </p:cNvPr>
          <p:cNvCxnSpPr>
            <a:cxnSpLocks/>
          </p:cNvCxnSpPr>
          <p:nvPr/>
        </p:nvCxnSpPr>
        <p:spPr>
          <a:xfrm flipV="1">
            <a:off x="2290726" y="764705"/>
            <a:ext cx="5110546" cy="403244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423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                             МЕТОДОЛОГІЧНА</a:t>
            </a:r>
            <a:r>
              <a:rPr lang="uk-UA" sz="2400" b="1" kern="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БАЗА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5BDA1140-6E35-4A0C-A711-316AA5088BDE}"/>
              </a:ext>
            </a:extLst>
          </p:cNvPr>
          <p:cNvSpPr/>
          <p:nvPr/>
        </p:nvSpPr>
        <p:spPr>
          <a:xfrm>
            <a:off x="2272487" y="755401"/>
            <a:ext cx="2808312" cy="792088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lt1"/>
                </a:solidFill>
              </a:rPr>
              <a:t>Закон України «Про страхування»</a:t>
            </a:r>
            <a:endParaRPr lang="ru-RU" sz="2400" b="1" dirty="0">
              <a:solidFill>
                <a:schemeClr val="lt1"/>
              </a:solidFill>
            </a:endParaRP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3B394BCD-5591-47B3-9EF4-19C3CF05B69D}"/>
              </a:ext>
            </a:extLst>
          </p:cNvPr>
          <p:cNvSpPr/>
          <p:nvPr/>
        </p:nvSpPr>
        <p:spPr>
          <a:xfrm>
            <a:off x="1757391" y="3117516"/>
            <a:ext cx="3792144" cy="1512168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Загальні умови страхового продукту  «Страхування наземного </a:t>
            </a:r>
            <a:r>
              <a:rPr lang="uk-UA" sz="2400" b="1" dirty="0" err="1"/>
              <a:t>трансопрту</a:t>
            </a:r>
            <a:r>
              <a:rPr lang="uk-UA" sz="2400" b="1" dirty="0"/>
              <a:t> «КАСКО»»</a:t>
            </a:r>
            <a:endParaRPr lang="ru-RU" sz="2400" b="1" dirty="0"/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4DBD8FB1-71CB-4EAB-8FC8-975593275386}"/>
              </a:ext>
            </a:extLst>
          </p:cNvPr>
          <p:cNvSpPr/>
          <p:nvPr/>
        </p:nvSpPr>
        <p:spPr>
          <a:xfrm>
            <a:off x="989167" y="4885043"/>
            <a:ext cx="5328592" cy="1512168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Інформаційний документ про стандартний страховий продукт «Страхування наземного транспорту «КАСКО»»</a:t>
            </a:r>
            <a:endParaRPr lang="ru-RU" sz="2400" b="1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769B5DA-ED8D-4920-BF18-6A8A68A43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763" y="1964321"/>
            <a:ext cx="1707444" cy="181522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15" name="Стрілка: вліво 14">
            <a:extLst>
              <a:ext uri="{FF2B5EF4-FFF2-40B4-BE49-F238E27FC236}">
                <a16:creationId xmlns:a16="http://schemas.microsoft.com/office/drawing/2014/main" id="{044C9E6F-0CC7-4E6B-B9B4-0ED35C15D9CE}"/>
              </a:ext>
            </a:extLst>
          </p:cNvPr>
          <p:cNvSpPr/>
          <p:nvPr/>
        </p:nvSpPr>
        <p:spPr>
          <a:xfrm rot="1074920">
            <a:off x="5964261" y="1091806"/>
            <a:ext cx="1583258" cy="592644"/>
          </a:xfrm>
          <a:prstGeom prst="lef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C57FC91-2A0C-4202-8E74-A8E8037C1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256353">
            <a:off x="6603897" y="4296873"/>
            <a:ext cx="1493649" cy="103641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B74B171-A8D3-43BF-9D2B-2EDA96DE3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422440">
            <a:off x="6223199" y="3205353"/>
            <a:ext cx="1381457" cy="987580"/>
          </a:xfrm>
          <a:prstGeom prst="rect">
            <a:avLst/>
          </a:prstGeom>
        </p:spPr>
      </p:pic>
      <p:sp>
        <p:nvSpPr>
          <p:cNvPr id="22" name="Прямокутник 21">
            <a:extLst>
              <a:ext uri="{FF2B5EF4-FFF2-40B4-BE49-F238E27FC236}">
                <a16:creationId xmlns:a16="http://schemas.microsoft.com/office/drawing/2014/main" id="{B6293ACD-D54D-4C89-859B-5F4B66DA7FD4}"/>
              </a:ext>
            </a:extLst>
          </p:cNvPr>
          <p:cNvSpPr/>
          <p:nvPr/>
        </p:nvSpPr>
        <p:spPr>
          <a:xfrm>
            <a:off x="1655633" y="1849057"/>
            <a:ext cx="4098455" cy="96689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Нормативно-</a:t>
            </a:r>
            <a:r>
              <a:rPr lang="ru-RU" sz="2400" b="1" dirty="0" err="1">
                <a:solidFill>
                  <a:schemeClr val="bg1"/>
                </a:solidFill>
              </a:rPr>
              <a:t>правові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акти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r>
              <a:rPr lang="ru-RU" sz="2400" b="1" dirty="0" err="1">
                <a:solidFill>
                  <a:schemeClr val="bg1"/>
                </a:solidFill>
              </a:rPr>
              <a:t>Національного</a:t>
            </a:r>
            <a:r>
              <a:rPr lang="ru-RU" sz="2400" b="1" dirty="0">
                <a:solidFill>
                  <a:schemeClr val="bg1"/>
                </a:solidFill>
              </a:rPr>
              <a:t> банку </a:t>
            </a:r>
            <a:r>
              <a:rPr lang="ru-RU" sz="2400" b="1" dirty="0" err="1">
                <a:solidFill>
                  <a:schemeClr val="bg1"/>
                </a:solidFill>
              </a:rPr>
              <a:t>України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Стрілка: вліво 22">
            <a:extLst>
              <a:ext uri="{FF2B5EF4-FFF2-40B4-BE49-F238E27FC236}">
                <a16:creationId xmlns:a16="http://schemas.microsoft.com/office/drawing/2014/main" id="{5F412E94-7052-4E72-8A4C-EEB689DDFECF}"/>
              </a:ext>
            </a:extLst>
          </p:cNvPr>
          <p:cNvSpPr/>
          <p:nvPr/>
        </p:nvSpPr>
        <p:spPr>
          <a:xfrm>
            <a:off x="6000987" y="2127865"/>
            <a:ext cx="1509809" cy="592644"/>
          </a:xfrm>
          <a:prstGeom prst="leftArrow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graphicFrame>
        <p:nvGraphicFramePr>
          <p:cNvPr id="4" name="Об'єкт 3">
            <a:extLst>
              <a:ext uri="{FF2B5EF4-FFF2-40B4-BE49-F238E27FC236}">
                <a16:creationId xmlns:a16="http://schemas.microsoft.com/office/drawing/2014/main" id="{A19BA8C9-CE9D-429A-8E79-B0A0704BDE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56870"/>
              </p:ext>
            </p:extLst>
          </p:nvPr>
        </p:nvGraphicFramePr>
        <p:xfrm>
          <a:off x="1424608" y="498267"/>
          <a:ext cx="7128792" cy="6221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Worksheet" r:id="rId4" imgW="6762592" imgH="7924981" progId="Excel.Sheet.12">
                  <p:embed/>
                </p:oleObj>
              </mc:Choice>
              <mc:Fallback>
                <p:oleObj name="Worksheet" r:id="rId4" imgW="6762592" imgH="79249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4608" y="498267"/>
                        <a:ext cx="7128792" cy="6221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12602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Введення договорів КАСКО в систему </a:t>
            </a:r>
            <a:r>
              <a:rPr lang="uk-UA" sz="2400" b="1" kern="0" dirty="0" err="1">
                <a:solidFill>
                  <a:schemeClr val="bg1"/>
                </a:solidFill>
                <a:cs typeface="Times New Roman" pitchFamily="18" charset="0"/>
              </a:rPr>
              <a:t>ПрофІТсофт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154496-0D53-4768-B56B-C405B720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792" y="548680"/>
            <a:ext cx="6552728" cy="21602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3CC294-31FB-4079-99C2-1E3991F76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96" y="2584907"/>
            <a:ext cx="6984776" cy="4110580"/>
          </a:xfrm>
          <a:prstGeom prst="rect">
            <a:avLst/>
          </a:prstGeom>
        </p:spPr>
      </p:pic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6E711300-E1E6-4CFC-A585-954E3E366546}"/>
              </a:ext>
            </a:extLst>
          </p:cNvPr>
          <p:cNvSpPr/>
          <p:nvPr/>
        </p:nvSpPr>
        <p:spPr>
          <a:xfrm>
            <a:off x="7689304" y="3776101"/>
            <a:ext cx="1512168" cy="86409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Для продуктів</a:t>
            </a:r>
            <a:endParaRPr lang="ru-RU" dirty="0"/>
          </a:p>
        </p:txBody>
      </p:sp>
      <p:cxnSp>
        <p:nvCxnSpPr>
          <p:cNvPr id="11" name="Пряма зі стрілкою 10">
            <a:extLst>
              <a:ext uri="{FF2B5EF4-FFF2-40B4-BE49-F238E27FC236}">
                <a16:creationId xmlns:a16="http://schemas.microsoft.com/office/drawing/2014/main" id="{F4AF8EF2-BC92-42FF-9F38-8DEDE42177CC}"/>
              </a:ext>
            </a:extLst>
          </p:cNvPr>
          <p:cNvCxnSpPr>
            <a:cxnSpLocks/>
          </p:cNvCxnSpPr>
          <p:nvPr/>
        </p:nvCxnSpPr>
        <p:spPr>
          <a:xfrm flipV="1">
            <a:off x="2792760" y="1139591"/>
            <a:ext cx="1106118" cy="48920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884F7DF1-2BD8-4A3F-8BCF-22EE9B197FB4}"/>
              </a:ext>
            </a:extLst>
          </p:cNvPr>
          <p:cNvSpPr/>
          <p:nvPr/>
        </p:nvSpPr>
        <p:spPr>
          <a:xfrm>
            <a:off x="812540" y="1090932"/>
            <a:ext cx="1872208" cy="86409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Через КАЛЬКУЛЯТОРИ</a:t>
            </a:r>
            <a:endParaRPr lang="ru-RU" dirty="0"/>
          </a:p>
        </p:txBody>
      </p: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92CC90DA-9127-4B3B-B8C0-944AC0E34341}"/>
              </a:ext>
            </a:extLst>
          </p:cNvPr>
          <p:cNvCxnSpPr>
            <a:cxnSpLocks/>
          </p:cNvCxnSpPr>
          <p:nvPr/>
        </p:nvCxnSpPr>
        <p:spPr>
          <a:xfrm flipH="1">
            <a:off x="6329536" y="4365104"/>
            <a:ext cx="1287760" cy="116051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0328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Введення договорів КАСКО в систему </a:t>
            </a:r>
            <a:r>
              <a:rPr lang="uk-UA" sz="2400" b="1" kern="0" dirty="0" err="1">
                <a:solidFill>
                  <a:schemeClr val="bg1"/>
                </a:solidFill>
                <a:cs typeface="Times New Roman" pitchFamily="18" charset="0"/>
              </a:rPr>
              <a:t>ПрофІТсофт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884F7DF1-2BD8-4A3F-8BCF-22EE9B197FB4}"/>
              </a:ext>
            </a:extLst>
          </p:cNvPr>
          <p:cNvSpPr/>
          <p:nvPr/>
        </p:nvSpPr>
        <p:spPr>
          <a:xfrm>
            <a:off x="488504" y="1185972"/>
            <a:ext cx="1948165" cy="183401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По всіх інших продуктах КАСКО -  Через ВВЕДЕННЯ ДОГОВОРІВ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5DCE23-8B4E-4330-ABC6-1F4BAAC80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9994" y="1484784"/>
            <a:ext cx="6457956" cy="3544000"/>
          </a:xfrm>
          <a:prstGeom prst="rect">
            <a:avLst/>
          </a:prstGeom>
        </p:spPr>
      </p:pic>
      <p:cxnSp>
        <p:nvCxnSpPr>
          <p:cNvPr id="11" name="Пряма зі стрілкою 10">
            <a:extLst>
              <a:ext uri="{FF2B5EF4-FFF2-40B4-BE49-F238E27FC236}">
                <a16:creationId xmlns:a16="http://schemas.microsoft.com/office/drawing/2014/main" id="{F4AF8EF2-BC92-42FF-9F38-8DEDE42177CC}"/>
              </a:ext>
            </a:extLst>
          </p:cNvPr>
          <p:cNvCxnSpPr>
            <a:cxnSpLocks/>
          </p:cNvCxnSpPr>
          <p:nvPr/>
        </p:nvCxnSpPr>
        <p:spPr>
          <a:xfrm>
            <a:off x="2504728" y="2102978"/>
            <a:ext cx="1080120" cy="91700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770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Розміщення документів за продуктами КАСКО в </a:t>
            </a:r>
            <a:r>
              <a:rPr lang="uk-UA" sz="2400" b="1" kern="0" dirty="0" err="1">
                <a:solidFill>
                  <a:schemeClr val="bg1"/>
                </a:solidFill>
                <a:cs typeface="Times New Roman" pitchFamily="18" charset="0"/>
              </a:rPr>
              <a:t>ПрофІТсофті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297983-ED08-42AB-A57C-D0EE32F97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60" y="523238"/>
            <a:ext cx="7632848" cy="59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243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571480"/>
            <a:ext cx="9906000" cy="6143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-33813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8300"/>
              </a:buClr>
              <a:buSzPct val="150000"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КАРТА РЕГІОНАЛЬНОЇ МЕРЕЖІ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 descr="IMG_03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092" y="642918"/>
            <a:ext cx="9072626" cy="604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49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ДЯКУЄМО ЗА УВАГУ!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EC565C0-6ECF-4932-AAA4-51078A14CD68}"/>
              </a:ext>
            </a:extLst>
          </p:cNvPr>
          <p:cNvSpPr/>
          <p:nvPr/>
        </p:nvSpPr>
        <p:spPr>
          <a:xfrm>
            <a:off x="488504" y="4797152"/>
            <a:ext cx="8643998" cy="904863"/>
          </a:xfrm>
          <a:prstGeom prst="rect">
            <a:avLst/>
          </a:prstGeom>
        </p:spPr>
        <p:txBody>
          <a:bodyPr wrap="square" numCol="2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spcBef>
                <a:spcPct val="20000"/>
              </a:spcBef>
              <a:buSzPct val="130000"/>
              <a:defRPr/>
            </a:pPr>
            <a:r>
              <a:rPr lang="uk-UA" sz="2400" b="1" i="1" dirty="0">
                <a:cs typeface="Times New Roman" pitchFamily="18" charset="0"/>
              </a:rPr>
              <a:t>Тел.: (044) 277-21-21 </a:t>
            </a:r>
            <a:r>
              <a:rPr lang="uk-UA" sz="800" b="1" i="1" dirty="0">
                <a:cs typeface="Times New Roman" pitchFamily="18" charset="0"/>
              </a:rPr>
              <a:t>(багатоканальний)</a:t>
            </a:r>
          </a:p>
          <a:p>
            <a:pPr marL="342900" indent="-342900">
              <a:spcBef>
                <a:spcPct val="20000"/>
              </a:spcBef>
              <a:buSzPct val="130000"/>
              <a:defRPr/>
            </a:pPr>
            <a:r>
              <a:rPr lang="en-US" sz="2400" b="1" i="1" dirty="0">
                <a:cs typeface="Times New Roman" pitchFamily="18" charset="0"/>
              </a:rPr>
              <a:t>e</a:t>
            </a:r>
            <a:r>
              <a:rPr lang="uk-UA" sz="2400" b="1" i="1" dirty="0">
                <a:cs typeface="Times New Roman" pitchFamily="18" charset="0"/>
              </a:rPr>
              <a:t>-mail: </a:t>
            </a:r>
            <a:r>
              <a:rPr lang="uk-UA" sz="2400" b="1" i="1" dirty="0" err="1">
                <a:cs typeface="Times New Roman" pitchFamily="18" charset="0"/>
              </a:rPr>
              <a:t>info</a:t>
            </a:r>
            <a:r>
              <a:rPr lang="uk-UA" sz="2400" b="1" i="1" dirty="0">
                <a:cs typeface="Times New Roman" pitchFamily="18" charset="0"/>
              </a:rPr>
              <a:t>@</a:t>
            </a:r>
            <a:r>
              <a:rPr lang="uk-UA" sz="2400" b="1" i="1" dirty="0" err="1">
                <a:cs typeface="Times New Roman" pitchFamily="18" charset="0"/>
              </a:rPr>
              <a:t>bbs.com.ua</a:t>
            </a:r>
            <a:r>
              <a:rPr lang="uk-UA" sz="2400" b="1" i="1" dirty="0">
                <a:cs typeface="Times New Roman" pitchFamily="18" charset="0"/>
              </a:rPr>
              <a:t>  </a:t>
            </a:r>
          </a:p>
          <a:p>
            <a:pPr marL="342900" indent="-342900" algn="r">
              <a:spcBef>
                <a:spcPct val="20000"/>
              </a:spcBef>
              <a:buSzPct val="130000"/>
              <a:defRPr/>
            </a:pPr>
            <a:endParaRPr lang="uk-UA" sz="2000" b="1" i="1" dirty="0">
              <a:solidFill>
                <a:srgbClr val="4D4F53"/>
              </a:solidFill>
              <a:cs typeface="Times New Roman" pitchFamily="18" charset="0"/>
            </a:endParaRPr>
          </a:p>
          <a:p>
            <a:pPr marL="342900" lvl="0" indent="-342900" algn="r">
              <a:spcBef>
                <a:spcPct val="20000"/>
              </a:spcBef>
              <a:buSzPct val="130000"/>
              <a:defRPr/>
            </a:pPr>
            <a:r>
              <a:rPr lang="uk-UA" sz="2400" b="1" i="1" dirty="0" err="1">
                <a:solidFill>
                  <a:srgbClr val="4D4F53"/>
                </a:solidFill>
                <a:cs typeface="Times New Roman" pitchFamily="18" charset="0"/>
              </a:rPr>
              <a:t>www.bbs.ua</a:t>
            </a:r>
            <a:r>
              <a:rPr lang="uk-UA" sz="2400" b="1" i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endParaRPr lang="ru-RU" sz="2400" dirty="0">
              <a:solidFill>
                <a:srgbClr val="4D4F53"/>
              </a:solidFill>
            </a:endParaRPr>
          </a:p>
        </p:txBody>
      </p:sp>
      <p:pic>
        <p:nvPicPr>
          <p:cNvPr id="3074" name="Picture 2" descr="Color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44" y="857232"/>
            <a:ext cx="2786082" cy="101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524240" y="3214686"/>
            <a:ext cx="57488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b="1" kern="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ОБЕРІГАЄМО ТЕ, ШО ВИ ЦІНУЄТЕ !!!</a:t>
            </a:r>
            <a:endParaRPr lang="uk-UA" sz="2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19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Предмет Договору страхування/Об'єкт страхування 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3291" y="1545671"/>
            <a:ext cx="680314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>
                <a:cs typeface="Times New Roman" pitchFamily="18" charset="0"/>
              </a:rPr>
              <a:t>Предметом Договору страхування є </a:t>
            </a:r>
            <a:r>
              <a:rPr lang="ru-RU" dirty="0">
                <a:cs typeface="Times New Roman" pitchFamily="18" charset="0"/>
              </a:rPr>
              <a:t>передача </a:t>
            </a:r>
            <a:r>
              <a:rPr lang="ru-RU" dirty="0" err="1">
                <a:cs typeface="Times New Roman" pitchFamily="18" charset="0"/>
              </a:rPr>
              <a:t>Страхувальником</a:t>
            </a:r>
            <a:r>
              <a:rPr lang="ru-RU" dirty="0">
                <a:cs typeface="Times New Roman" pitchFamily="18" charset="0"/>
              </a:rPr>
              <a:t> за плату </a:t>
            </a:r>
            <a:r>
              <a:rPr lang="ru-RU" dirty="0" err="1">
                <a:cs typeface="Times New Roman" pitchFamily="18" charset="0"/>
              </a:rPr>
              <a:t>ризику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пов’язаного</a:t>
            </a:r>
            <a:r>
              <a:rPr lang="ru-RU" dirty="0">
                <a:cs typeface="Times New Roman" pitchFamily="18" charset="0"/>
              </a:rPr>
              <a:t> з </a:t>
            </a:r>
            <a:r>
              <a:rPr lang="ru-RU" dirty="0" err="1">
                <a:cs typeface="Times New Roman" pitchFamily="18" charset="0"/>
              </a:rPr>
              <a:t>об’єктом</a:t>
            </a:r>
            <a:r>
              <a:rPr lang="ru-RU" dirty="0">
                <a:cs typeface="Times New Roman" pitchFamily="18" charset="0"/>
              </a:rPr>
              <a:t> страхування, Страховику на </a:t>
            </a:r>
            <a:r>
              <a:rPr lang="ru-RU" dirty="0" err="1">
                <a:cs typeface="Times New Roman" pitchFamily="18" charset="0"/>
              </a:rPr>
              <a:t>умовах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визначених</a:t>
            </a:r>
            <a:r>
              <a:rPr lang="ru-RU" dirty="0">
                <a:cs typeface="Times New Roman" pitchFamily="18" charset="0"/>
              </a:rPr>
              <a:t> Договором Страхування</a:t>
            </a:r>
            <a:endParaRPr lang="uk-UA" u="sng" dirty="0"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b="1" u="sng" dirty="0" err="1">
                <a:cs typeface="Times New Roman" pitchFamily="18" charset="0"/>
              </a:rPr>
              <a:t>Об’єктом</a:t>
            </a:r>
            <a:r>
              <a:rPr lang="ru-RU" b="1" u="sng" dirty="0">
                <a:cs typeface="Times New Roman" pitchFamily="18" charset="0"/>
              </a:rPr>
              <a:t> страхування є  </a:t>
            </a:r>
            <a:r>
              <a:rPr lang="ru-RU" u="sng" dirty="0" err="1">
                <a:cs typeface="Times New Roman" pitchFamily="18" charset="0"/>
              </a:rPr>
              <a:t>майно</a:t>
            </a:r>
            <a:r>
              <a:rPr lang="ru-RU" u="sng" dirty="0">
                <a:cs typeface="Times New Roman" pitchFamily="18" charset="0"/>
              </a:rPr>
              <a:t>, а </a:t>
            </a:r>
            <a:r>
              <a:rPr lang="ru-RU" u="sng" dirty="0" err="1">
                <a:cs typeface="Times New Roman" pitchFamily="18" charset="0"/>
              </a:rPr>
              <a:t>саме</a:t>
            </a:r>
            <a:r>
              <a:rPr lang="ru-RU" u="sng" dirty="0">
                <a:cs typeface="Times New Roman" pitchFamily="18" charset="0"/>
              </a:rPr>
              <a:t> - </a:t>
            </a:r>
            <a:r>
              <a:rPr lang="ru-RU" u="sng" dirty="0" err="1">
                <a:cs typeface="Times New Roman" pitchFamily="18" charset="0"/>
              </a:rPr>
              <a:t>Транспортний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засіб</a:t>
            </a:r>
            <a:r>
              <a:rPr lang="ru-RU" u="sng" dirty="0">
                <a:cs typeface="Times New Roman" pitchFamily="18" charset="0"/>
              </a:rPr>
              <a:t> (</a:t>
            </a:r>
            <a:r>
              <a:rPr lang="ru-RU" u="sng" dirty="0" err="1">
                <a:cs typeface="Times New Roman" pitchFamily="18" charset="0"/>
              </a:rPr>
              <a:t>Застрахований</a:t>
            </a:r>
            <a:r>
              <a:rPr lang="ru-RU" u="sng" dirty="0">
                <a:cs typeface="Times New Roman" pitchFamily="18" charset="0"/>
              </a:rPr>
              <a:t> ТЗ) та/</a:t>
            </a:r>
            <a:r>
              <a:rPr lang="ru-RU" u="sng" dirty="0" err="1">
                <a:cs typeface="Times New Roman" pitchFamily="18" charset="0"/>
              </a:rPr>
              <a:t>або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додаткове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обладнання</a:t>
            </a:r>
            <a:r>
              <a:rPr lang="ru-RU" u="sng" dirty="0">
                <a:cs typeface="Times New Roman" pitchFamily="18" charset="0"/>
              </a:rPr>
              <a:t> до </a:t>
            </a:r>
            <a:r>
              <a:rPr lang="ru-RU" u="sng" dirty="0" err="1">
                <a:cs typeface="Times New Roman" pitchFamily="18" charset="0"/>
              </a:rPr>
              <a:t>нього</a:t>
            </a:r>
            <a:r>
              <a:rPr lang="ru-RU" u="sng" dirty="0">
                <a:cs typeface="Times New Roman" pitchFamily="18" charset="0"/>
              </a:rPr>
              <a:t>, на </a:t>
            </a:r>
            <a:r>
              <a:rPr lang="ru-RU" u="sng" dirty="0" err="1">
                <a:cs typeface="Times New Roman" pitchFamily="18" charset="0"/>
              </a:rPr>
              <a:t>праві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володіння</a:t>
            </a:r>
            <a:r>
              <a:rPr lang="ru-RU" u="sng" dirty="0">
                <a:cs typeface="Times New Roman" pitchFamily="18" charset="0"/>
              </a:rPr>
              <a:t>, </a:t>
            </a:r>
            <a:r>
              <a:rPr lang="ru-RU" u="sng" dirty="0" err="1">
                <a:cs typeface="Times New Roman" pitchFamily="18" charset="0"/>
              </a:rPr>
              <a:t>користування</a:t>
            </a:r>
            <a:r>
              <a:rPr lang="ru-RU" u="sng" dirty="0">
                <a:cs typeface="Times New Roman" pitchFamily="18" charset="0"/>
              </a:rPr>
              <a:t> і </a:t>
            </a:r>
            <a:r>
              <a:rPr lang="ru-RU" u="sng" dirty="0" err="1">
                <a:cs typeface="Times New Roman" pitchFamily="18" charset="0"/>
              </a:rPr>
              <a:t>розпорядження</a:t>
            </a:r>
            <a:r>
              <a:rPr lang="ru-RU" u="sng" dirty="0">
                <a:cs typeface="Times New Roman" pitchFamily="18" charset="0"/>
              </a:rPr>
              <a:t> та/</a:t>
            </a:r>
            <a:r>
              <a:rPr lang="ru-RU" u="sng" dirty="0" err="1">
                <a:cs typeface="Times New Roman" pitchFamily="18" charset="0"/>
              </a:rPr>
              <a:t>або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можливі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збитки</a:t>
            </a:r>
            <a:r>
              <a:rPr lang="ru-RU" u="sng" dirty="0">
                <a:cs typeface="Times New Roman" pitchFamily="18" charset="0"/>
              </a:rPr>
              <a:t> чи витрати  за </a:t>
            </a:r>
            <a:r>
              <a:rPr lang="ru-RU" u="sng" dirty="0" err="1">
                <a:cs typeface="Times New Roman" pitchFamily="18" charset="0"/>
              </a:rPr>
              <a:t>цим</a:t>
            </a:r>
            <a:r>
              <a:rPr lang="ru-RU" u="sng" dirty="0">
                <a:cs typeface="Times New Roman" pitchFamily="18" charset="0"/>
              </a:rPr>
              <a:t> </a:t>
            </a:r>
            <a:r>
              <a:rPr lang="ru-RU" u="sng" dirty="0" err="1">
                <a:cs typeface="Times New Roman" pitchFamily="18" charset="0"/>
              </a:rPr>
              <a:t>Застрахованим</a:t>
            </a:r>
            <a:r>
              <a:rPr lang="ru-RU" u="sng" dirty="0">
                <a:cs typeface="Times New Roman" pitchFamily="18" charset="0"/>
              </a:rPr>
              <a:t> ТЗ/ДО.</a:t>
            </a:r>
          </a:p>
          <a:p>
            <a:pPr>
              <a:spcBef>
                <a:spcPts val="600"/>
              </a:spcBef>
            </a:pPr>
            <a:r>
              <a:rPr lang="ru-RU" b="1" dirty="0" err="1">
                <a:cs typeface="Times New Roman" pitchFamily="18" charset="0"/>
              </a:rPr>
              <a:t>Транспортний</a:t>
            </a:r>
            <a:r>
              <a:rPr lang="ru-RU" b="1" dirty="0">
                <a:cs typeface="Times New Roman" pitchFamily="18" charset="0"/>
              </a:rPr>
              <a:t> </a:t>
            </a:r>
            <a:r>
              <a:rPr lang="ru-RU" b="1" dirty="0" err="1">
                <a:cs typeface="Times New Roman" pitchFamily="18" charset="0"/>
              </a:rPr>
              <a:t>засіб</a:t>
            </a:r>
            <a:r>
              <a:rPr lang="ru-RU" b="1" dirty="0">
                <a:cs typeface="Times New Roman" pitchFamily="18" charset="0"/>
              </a:rPr>
              <a:t> </a:t>
            </a:r>
            <a:r>
              <a:rPr lang="ru-RU" dirty="0">
                <a:cs typeface="Times New Roman" pitchFamily="18" charset="0"/>
              </a:rPr>
              <a:t>– </a:t>
            </a:r>
            <a:r>
              <a:rPr lang="ru-RU" dirty="0" err="1">
                <a:cs typeface="Times New Roman" pitchFamily="18" charset="0"/>
              </a:rPr>
              <a:t>пристрій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призначений</a:t>
            </a:r>
            <a:r>
              <a:rPr lang="ru-RU" dirty="0">
                <a:cs typeface="Times New Roman" pitchFamily="18" charset="0"/>
              </a:rPr>
              <a:t> для </a:t>
            </a:r>
            <a:r>
              <a:rPr lang="ru-RU" dirty="0" err="1">
                <a:cs typeface="Times New Roman" pitchFamily="18" charset="0"/>
              </a:rPr>
              <a:t>перевезення</a:t>
            </a:r>
            <a:r>
              <a:rPr lang="ru-RU" dirty="0">
                <a:cs typeface="Times New Roman" pitchFamily="18" charset="0"/>
              </a:rPr>
              <a:t> людей та (</a:t>
            </a:r>
            <a:r>
              <a:rPr lang="ru-RU" dirty="0" err="1">
                <a:cs typeface="Times New Roman" pitchFamily="18" charset="0"/>
              </a:rPr>
              <a:t>або</a:t>
            </a:r>
            <a:r>
              <a:rPr lang="ru-RU" dirty="0">
                <a:cs typeface="Times New Roman" pitchFamily="18" charset="0"/>
              </a:rPr>
              <a:t>) </a:t>
            </a:r>
            <a:r>
              <a:rPr lang="ru-RU" dirty="0" err="1">
                <a:cs typeface="Times New Roman" pitchFamily="18" charset="0"/>
              </a:rPr>
              <a:t>вантажу</a:t>
            </a:r>
            <a:r>
              <a:rPr lang="ru-RU" dirty="0">
                <a:cs typeface="Times New Roman" pitchFamily="18" charset="0"/>
              </a:rPr>
              <a:t>, а </a:t>
            </a:r>
            <a:r>
              <a:rPr lang="ru-RU" dirty="0" err="1">
                <a:cs typeface="Times New Roman" pitchFamily="18" charset="0"/>
              </a:rPr>
              <a:t>також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встановленого</a:t>
            </a:r>
            <a:r>
              <a:rPr lang="ru-RU" dirty="0">
                <a:cs typeface="Times New Roman" pitchFamily="18" charset="0"/>
              </a:rPr>
              <a:t> на </a:t>
            </a:r>
            <a:r>
              <a:rPr lang="ru-RU" dirty="0" err="1">
                <a:cs typeface="Times New Roman" pitchFamily="18" charset="0"/>
              </a:rPr>
              <a:t>ньому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спеціального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обладнання</a:t>
            </a:r>
            <a:r>
              <a:rPr lang="ru-RU" dirty="0">
                <a:cs typeface="Times New Roman" pitchFamily="18" charset="0"/>
              </a:rPr>
              <a:t> чи </a:t>
            </a:r>
            <a:r>
              <a:rPr lang="ru-RU" dirty="0" err="1">
                <a:cs typeface="Times New Roman" pitchFamily="18" charset="0"/>
              </a:rPr>
              <a:t>механізмів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який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підлягає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реєстрації</a:t>
            </a:r>
            <a:r>
              <a:rPr lang="ru-RU" dirty="0">
                <a:cs typeface="Times New Roman" pitchFamily="18" charset="0"/>
              </a:rPr>
              <a:t> у </a:t>
            </a:r>
            <a:r>
              <a:rPr lang="ru-RU" dirty="0" err="1">
                <a:cs typeface="Times New Roman" pitchFamily="18" charset="0"/>
              </a:rPr>
              <a:t>відповідних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державних</a:t>
            </a:r>
            <a:r>
              <a:rPr lang="ru-RU" dirty="0">
                <a:cs typeface="Times New Roman" pitchFamily="18" charset="0"/>
              </a:rPr>
              <a:t> органах, а </a:t>
            </a:r>
            <a:r>
              <a:rPr lang="ru-RU" dirty="0" err="1">
                <a:cs typeface="Times New Roman" pitchFamily="18" charset="0"/>
              </a:rPr>
              <a:t>також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транспортні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засоби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що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оснащені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електричними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двигунами</a:t>
            </a:r>
            <a:r>
              <a:rPr lang="ru-RU" dirty="0">
                <a:cs typeface="Times New Roman" pitchFamily="18" charset="0"/>
              </a:rPr>
              <a:t> (</a:t>
            </a:r>
            <a:r>
              <a:rPr lang="ru-RU" dirty="0" err="1">
                <a:cs typeface="Times New Roman" pitchFamily="18" charset="0"/>
              </a:rPr>
              <a:t>далі</a:t>
            </a:r>
            <a:r>
              <a:rPr lang="ru-RU" dirty="0">
                <a:cs typeface="Times New Roman" pitchFamily="18" charset="0"/>
              </a:rPr>
              <a:t> – ТЗ), та які </a:t>
            </a:r>
            <a:r>
              <a:rPr lang="ru-RU" dirty="0" err="1">
                <a:cs typeface="Times New Roman" pitchFamily="18" charset="0"/>
              </a:rPr>
              <a:t>можуть</a:t>
            </a:r>
            <a:r>
              <a:rPr lang="ru-RU" dirty="0">
                <a:cs typeface="Times New Roman" pitchFamily="18" charset="0"/>
              </a:rPr>
              <a:t> бути </a:t>
            </a:r>
            <a:r>
              <a:rPr lang="ru-RU" dirty="0" err="1">
                <a:cs typeface="Times New Roman" pitchFamily="18" charset="0"/>
              </a:rPr>
              <a:t>учасниками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дорожнього</a:t>
            </a:r>
            <a:r>
              <a:rPr lang="ru-RU" dirty="0">
                <a:cs typeface="Times New Roman" pitchFamily="18" charset="0"/>
              </a:rPr>
              <a:t> руху.</a:t>
            </a:r>
          </a:p>
          <a:p>
            <a:pPr>
              <a:spcBef>
                <a:spcPts val="600"/>
              </a:spcBef>
            </a:pPr>
            <a:r>
              <a:rPr lang="ru-RU" b="1" dirty="0">
                <a:cs typeface="Times New Roman" pitchFamily="18" charset="0"/>
              </a:rPr>
              <a:t>Додаткове </a:t>
            </a:r>
            <a:r>
              <a:rPr lang="ru-RU" b="1" dirty="0" err="1">
                <a:cs typeface="Times New Roman" pitchFamily="18" charset="0"/>
              </a:rPr>
              <a:t>обладнання</a:t>
            </a:r>
            <a:r>
              <a:rPr lang="ru-RU" b="1" dirty="0">
                <a:cs typeface="Times New Roman" pitchFamily="18" charset="0"/>
              </a:rPr>
              <a:t> </a:t>
            </a:r>
            <a:r>
              <a:rPr lang="ru-RU" dirty="0">
                <a:cs typeface="Times New Roman" pitchFamily="18" charset="0"/>
              </a:rPr>
              <a:t>- </a:t>
            </a:r>
            <a:r>
              <a:rPr lang="ru-RU" dirty="0" err="1">
                <a:cs typeface="Times New Roman" pitchFamily="18" charset="0"/>
              </a:rPr>
              <a:t>обладнання</a:t>
            </a:r>
            <a:r>
              <a:rPr lang="ru-RU" dirty="0">
                <a:cs typeface="Times New Roman" pitchFamily="18" charset="0"/>
              </a:rPr>
              <a:t>, </a:t>
            </a:r>
            <a:r>
              <a:rPr lang="ru-RU" dirty="0" err="1">
                <a:cs typeface="Times New Roman" pitchFamily="18" charset="0"/>
              </a:rPr>
              <a:t>що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стаціонарно</a:t>
            </a:r>
            <a:r>
              <a:rPr lang="ru-RU" dirty="0">
                <a:cs typeface="Times New Roman" pitchFamily="18" charset="0"/>
              </a:rPr>
              <a:t> </a:t>
            </a:r>
            <a:r>
              <a:rPr lang="ru-RU" dirty="0" err="1">
                <a:cs typeface="Times New Roman" pitchFamily="18" charset="0"/>
              </a:rPr>
              <a:t>встановлене</a:t>
            </a:r>
            <a:r>
              <a:rPr lang="ru-RU" dirty="0">
                <a:cs typeface="Times New Roman" pitchFamily="18" charset="0"/>
              </a:rPr>
              <a:t> на транспортному </a:t>
            </a:r>
            <a:r>
              <a:rPr lang="ru-RU" dirty="0" err="1">
                <a:cs typeface="Times New Roman" pitchFamily="18" charset="0"/>
              </a:rPr>
              <a:t>засобі</a:t>
            </a:r>
            <a:r>
              <a:rPr lang="ru-RU" dirty="0">
                <a:cs typeface="Times New Roman" pitchFamily="18" charset="0"/>
              </a:rPr>
              <a:t> і не входить до комплекту поставки заводу-</a:t>
            </a:r>
            <a:r>
              <a:rPr lang="ru-RU" dirty="0" err="1">
                <a:cs typeface="Times New Roman" pitchFamily="18" charset="0"/>
              </a:rPr>
              <a:t>виробника</a:t>
            </a:r>
            <a:r>
              <a:rPr lang="ru-RU" dirty="0"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uk-UA" dirty="0">
              <a:solidFill>
                <a:srgbClr val="4D4F53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772E3A-2A52-4AC5-B12E-984B247B0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182" y="1340768"/>
            <a:ext cx="2457000" cy="19453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9750AA9-2E3D-4F4F-ABD0-7099179DA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182" y="3475377"/>
            <a:ext cx="2496277" cy="24962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4E39B7-C18D-49DB-A598-C305AFD4F54E}"/>
              </a:ext>
            </a:extLst>
          </p:cNvPr>
          <p:cNvSpPr txBox="1"/>
          <p:nvPr/>
        </p:nvSpPr>
        <p:spPr>
          <a:xfrm>
            <a:off x="200472" y="516795"/>
            <a:ext cx="92890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/>
              <a:t>Договори страхування за </a:t>
            </a:r>
            <a:r>
              <a:rPr lang="ru-RU" b="1" dirty="0" err="1"/>
              <a:t>страховими</a:t>
            </a:r>
            <a:r>
              <a:rPr lang="ru-RU" b="1" dirty="0"/>
              <a:t> продуктами СТРАХУВАННЯ НАЗЕМНИХ ТРАНСПОРТНИХ ЗАСОБІВ (</a:t>
            </a:r>
            <a:r>
              <a:rPr lang="ru-RU" b="1" dirty="0" err="1"/>
              <a:t>крім</a:t>
            </a:r>
            <a:r>
              <a:rPr lang="ru-RU" b="1" dirty="0"/>
              <a:t> </a:t>
            </a:r>
            <a:r>
              <a:rPr lang="ru-RU" b="1" dirty="0" err="1"/>
              <a:t>залізничного</a:t>
            </a:r>
            <a:r>
              <a:rPr lang="ru-RU" b="1" dirty="0"/>
              <a:t> </a:t>
            </a:r>
            <a:r>
              <a:rPr lang="ru-RU" b="1" dirty="0" err="1"/>
              <a:t>рухомого</a:t>
            </a:r>
            <a:r>
              <a:rPr lang="ru-RU" b="1" dirty="0"/>
              <a:t> складу)» (Код: 006) розроблені </a:t>
            </a:r>
            <a:r>
              <a:rPr lang="ru-RU" b="1" dirty="0" err="1"/>
              <a:t>відповідно</a:t>
            </a:r>
            <a:r>
              <a:rPr lang="ru-RU" b="1" dirty="0"/>
              <a:t> до характеристик та </a:t>
            </a:r>
            <a:r>
              <a:rPr lang="ru-RU" b="1" dirty="0" err="1"/>
              <a:t>класифікаційних</a:t>
            </a:r>
            <a:r>
              <a:rPr lang="ru-RU" b="1" dirty="0"/>
              <a:t> </a:t>
            </a:r>
            <a:r>
              <a:rPr lang="ru-RU" b="1" dirty="0" err="1"/>
              <a:t>ознак</a:t>
            </a:r>
            <a:r>
              <a:rPr lang="ru-RU" b="1" dirty="0"/>
              <a:t> </a:t>
            </a:r>
            <a:r>
              <a:rPr lang="ru-RU" b="1" dirty="0" err="1"/>
              <a:t>класу</a:t>
            </a:r>
            <a:r>
              <a:rPr lang="ru-RU" b="1" dirty="0"/>
              <a:t> страхування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Що приймається на страхування/обмеження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4FCD42-861F-45C5-ADC9-0B4FC831038E}"/>
              </a:ext>
            </a:extLst>
          </p:cNvPr>
          <p:cNvSpPr txBox="1"/>
          <p:nvPr/>
        </p:nvSpPr>
        <p:spPr>
          <a:xfrm>
            <a:off x="4269885" y="946188"/>
            <a:ext cx="49666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Легкові та </a:t>
            </a:r>
            <a:r>
              <a:rPr lang="ru-RU" dirty="0" err="1"/>
              <a:t>вантажні</a:t>
            </a:r>
            <a:r>
              <a:rPr lang="ru-RU" dirty="0"/>
              <a:t> ТЗ, </a:t>
            </a:r>
            <a:r>
              <a:rPr lang="ru-RU" dirty="0" err="1"/>
              <a:t>автобуси</a:t>
            </a:r>
            <a:r>
              <a:rPr lang="ru-RU" dirty="0"/>
              <a:t> й </a:t>
            </a:r>
            <a:r>
              <a:rPr lang="ru-RU" dirty="0" err="1"/>
              <a:t>мікроавтобуси</a:t>
            </a:r>
            <a:r>
              <a:rPr lang="ru-RU" dirty="0"/>
              <a:t>, </a:t>
            </a:r>
            <a:r>
              <a:rPr lang="ru-RU" dirty="0" err="1"/>
              <a:t>причепи</a:t>
            </a:r>
            <a:r>
              <a:rPr lang="ru-RU" dirty="0"/>
              <a:t> та </a:t>
            </a:r>
            <a:r>
              <a:rPr lang="ru-RU" dirty="0" err="1"/>
              <a:t>напівпричепи</a:t>
            </a:r>
            <a:r>
              <a:rPr lang="ru-RU" dirty="0"/>
              <a:t>, спец- і </a:t>
            </a:r>
            <a:r>
              <a:rPr lang="ru-RU" dirty="0" err="1"/>
              <a:t>сільгосптехніка</a:t>
            </a:r>
            <a:r>
              <a:rPr lang="ru-RU" dirty="0"/>
              <a:t>, </a:t>
            </a:r>
            <a:r>
              <a:rPr lang="ru-RU" dirty="0" err="1"/>
              <a:t>мототехніка</a:t>
            </a:r>
            <a:r>
              <a:rPr lang="ru-RU" dirty="0"/>
              <a:t>, </a:t>
            </a:r>
            <a:r>
              <a:rPr lang="ru-RU" dirty="0" err="1"/>
              <a:t>електромобілі</a:t>
            </a:r>
            <a:endParaRPr lang="ru-RU" dirty="0"/>
          </a:p>
        </p:txBody>
      </p:sp>
      <p:sp>
        <p:nvSpPr>
          <p:cNvPr id="3" name="Блок-схема: пам'ять із посл.доступом 2">
            <a:extLst>
              <a:ext uri="{FF2B5EF4-FFF2-40B4-BE49-F238E27FC236}">
                <a16:creationId xmlns:a16="http://schemas.microsoft.com/office/drawing/2014/main" id="{282C1FB2-18E3-4A27-9D6E-3FB31E2DDFEA}"/>
              </a:ext>
            </a:extLst>
          </p:cNvPr>
          <p:cNvSpPr/>
          <p:nvPr/>
        </p:nvSpPr>
        <p:spPr>
          <a:xfrm>
            <a:off x="417454" y="1942314"/>
            <a:ext cx="2664296" cy="1266652"/>
          </a:xfrm>
          <a:prstGeom prst="flowChartMagneticTap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приймається</a:t>
            </a:r>
            <a:r>
              <a:rPr lang="ru-RU" b="1" dirty="0"/>
              <a:t> на страхування 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8CF841-D59B-4EBC-83E5-7839B42C5F14}"/>
              </a:ext>
            </a:extLst>
          </p:cNvPr>
          <p:cNvSpPr txBox="1"/>
          <p:nvPr/>
        </p:nvSpPr>
        <p:spPr>
          <a:xfrm>
            <a:off x="4786995" y="3348969"/>
            <a:ext cx="49666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Додаткове </a:t>
            </a:r>
            <a:r>
              <a:rPr lang="ru-RU" dirty="0" err="1"/>
              <a:t>обладнання</a:t>
            </a:r>
            <a:r>
              <a:rPr lang="ru-RU" dirty="0"/>
              <a:t> та </a:t>
            </a:r>
            <a:r>
              <a:rPr lang="ru-RU" dirty="0" err="1"/>
              <a:t>приладдя</a:t>
            </a:r>
            <a:r>
              <a:rPr lang="ru-RU" dirty="0"/>
              <a:t> ТЗ, </a:t>
            </a:r>
            <a:r>
              <a:rPr lang="ru-RU" dirty="0" err="1"/>
              <a:t>що</a:t>
            </a:r>
            <a:r>
              <a:rPr lang="ru-RU" dirty="0"/>
              <a:t> не входить до </a:t>
            </a:r>
            <a:r>
              <a:rPr lang="ru-RU" dirty="0" err="1"/>
              <a:t>заводської</a:t>
            </a:r>
            <a:r>
              <a:rPr lang="ru-RU" dirty="0"/>
              <a:t> </a:t>
            </a:r>
            <a:r>
              <a:rPr lang="ru-RU" dirty="0" err="1"/>
              <a:t>комплектації</a:t>
            </a:r>
            <a:r>
              <a:rPr lang="ru-RU" dirty="0"/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2ADB28-0A2F-4F51-9F03-61CB8697E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969" y="359166"/>
            <a:ext cx="1978289" cy="185260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D2D8E4-3305-4613-9734-24F8A199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1" y="477333"/>
            <a:ext cx="1868738" cy="13623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9A21C4-13FE-42BF-B2AD-0DBBD961A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101" y="3196870"/>
            <a:ext cx="1761349" cy="14878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CEBB6C3-3B99-46ED-B2F4-370ADC3D8E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07384">
            <a:off x="4287729" y="1807618"/>
            <a:ext cx="2399358" cy="148789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E721CCB-B6C8-485C-85FD-23FE1A94E2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79820">
            <a:off x="243716" y="3543687"/>
            <a:ext cx="1969568" cy="122581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B990EDEB-A542-4318-9043-D44EE23D7D73}"/>
              </a:ext>
            </a:extLst>
          </p:cNvPr>
          <p:cNvSpPr txBox="1"/>
          <p:nvPr/>
        </p:nvSpPr>
        <p:spPr>
          <a:xfrm>
            <a:off x="3941493" y="4752645"/>
            <a:ext cx="53285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C00000"/>
                </a:solidFill>
              </a:rPr>
              <a:t>Обмеження</a:t>
            </a:r>
            <a:r>
              <a:rPr lang="ru-RU" dirty="0">
                <a:solidFill>
                  <a:srgbClr val="C00000"/>
                </a:solidFill>
              </a:rPr>
              <a:t> страхування</a:t>
            </a:r>
            <a:r>
              <a:rPr lang="ru-RU" dirty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/>
              <a:t>ТЗ </a:t>
            </a:r>
            <a:r>
              <a:rPr lang="ru-RU" dirty="0" err="1"/>
              <a:t>віком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15 </a:t>
            </a:r>
            <a:r>
              <a:rPr lang="ru-RU" dirty="0" err="1"/>
              <a:t>років</a:t>
            </a:r>
            <a:r>
              <a:rPr lang="ru-RU" dirty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/>
              <a:t>ТЗ, які </a:t>
            </a:r>
            <a:r>
              <a:rPr lang="ru-RU" dirty="0" err="1"/>
              <a:t>використовуються</a:t>
            </a:r>
            <a:r>
              <a:rPr lang="ru-RU" dirty="0"/>
              <a:t> як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таксі, прокат, лізинг, тест-драйв;</a:t>
            </a:r>
          </a:p>
          <a:p>
            <a:pPr marL="285750" indent="-285750">
              <a:buFontTx/>
              <a:buChar char="-"/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ТЗ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спеціальні, навчальні, спортивні, які використовуються в авто-шоу.</a:t>
            </a:r>
            <a:r>
              <a:rPr lang="ru-RU" dirty="0"/>
              <a:t> 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B03C765-5DAA-401B-A787-69A79472C9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7915" y="4836508"/>
            <a:ext cx="1687670" cy="169655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Документи, на підставі яких здійснюється страхування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8544" y="1357298"/>
            <a:ext cx="540003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Документи на ТЗ (технічний паспорт) </a:t>
            </a:r>
          </a:p>
          <a:p>
            <a:pPr marL="285750" indent="-285750" algn="just">
              <a:buFontTx/>
              <a:buChar char="-"/>
            </a:pPr>
            <a:endParaRPr lang="uk-UA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Заява на страхування (затверджена форма)</a:t>
            </a:r>
          </a:p>
          <a:p>
            <a:pPr marL="285750" indent="-285750" algn="just">
              <a:buFontTx/>
              <a:buChar char="-"/>
            </a:pPr>
            <a:endParaRPr lang="uk-UA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Акт огляду ТЗ (складається відповідальним співробітником, що здійснює продажі)</a:t>
            </a:r>
          </a:p>
          <a:p>
            <a:pPr marL="285750" indent="-285750" algn="just">
              <a:buFontTx/>
              <a:buChar char="-"/>
            </a:pPr>
            <a:endParaRPr lang="uk-UA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Документи, що підтверджують вартість ТЗ (Договір купівлі-продажу, Експертна оцінка, Кредитний договір/Договір Застави)</a:t>
            </a:r>
          </a:p>
          <a:p>
            <a:pPr marL="285750" indent="-285750" algn="just">
              <a:buFontTx/>
              <a:buChar char="-"/>
            </a:pPr>
            <a:endParaRPr lang="uk-UA" sz="1600" b="1" dirty="0">
              <a:solidFill>
                <a:srgbClr val="4D4F53"/>
              </a:solidFill>
              <a:cs typeface="Times New Roman" pitchFamily="18" charset="0"/>
            </a:endParaRPr>
          </a:p>
        </p:txBody>
      </p:sp>
      <p:pic>
        <p:nvPicPr>
          <p:cNvPr id="19" name="Рисунок 18" descr="Зображення, що містить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040FDECD-1F2B-43EB-B1E2-F87613FD7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799" y="2339199"/>
            <a:ext cx="1143008" cy="11430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95357-377D-4660-9E3F-64F4696C9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32" y="2132856"/>
            <a:ext cx="2400300" cy="23850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267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Розрахунок страхового тарифу/страхового платежу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1E5DE7-F3D5-4CEA-ACF2-DD6360396623}"/>
              </a:ext>
            </a:extLst>
          </p:cNvPr>
          <p:cNvSpPr txBox="1"/>
          <p:nvPr/>
        </p:nvSpPr>
        <p:spPr>
          <a:xfrm>
            <a:off x="272480" y="692696"/>
            <a:ext cx="9204363" cy="550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v"/>
            </a:pPr>
            <a:r>
              <a:rPr lang="uk-UA" b="1" dirty="0">
                <a:solidFill>
                  <a:srgbClr val="4D4F53"/>
                </a:solidFill>
              </a:rPr>
              <a:t>Розмір страхового тарифу </a:t>
            </a:r>
            <a:r>
              <a:rPr lang="uk-UA" dirty="0">
                <a:solidFill>
                  <a:srgbClr val="4D4F53"/>
                </a:solidFill>
              </a:rPr>
              <a:t>встановлюється за згодою сторін та обчислюється на підставі Тарифної політики та Тарифів за стандартним страховим продуктом Страховика, враховуючи обрані Страхувальником умови, які визначають обставини, що впливають на ступінь ризику, а саме:</a:t>
            </a:r>
          </a:p>
          <a:p>
            <a:pPr>
              <a:lnSpc>
                <a:spcPct val="150000"/>
              </a:lnSpc>
              <a:buClr>
                <a:srgbClr val="4D4F53"/>
              </a:buClr>
            </a:pPr>
            <a:endParaRPr lang="uk-UA" dirty="0">
              <a:solidFill>
                <a:srgbClr val="4D4F53"/>
              </a:solidFill>
            </a:endParaRPr>
          </a:p>
          <a:p>
            <a:pPr>
              <a:lnSpc>
                <a:spcPct val="150000"/>
              </a:lnSpc>
              <a:buClr>
                <a:srgbClr val="4D4F53"/>
              </a:buClr>
            </a:pPr>
            <a:endParaRPr lang="uk-UA" dirty="0">
              <a:solidFill>
                <a:srgbClr val="4D4F53"/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Марка, Тип ТЗ, 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Вартість ТЗ,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Переважне місце використання ТЗ, 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Умови використання ТЗ,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Застраховані ризики,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Період страхування (строк дії), 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uk-UA" sz="1600" b="1" dirty="0">
                <a:solidFill>
                  <a:srgbClr val="4D4F53"/>
                </a:solidFill>
              </a:rPr>
              <a:t>Вибір СТО,</a:t>
            </a:r>
          </a:p>
          <a:p>
            <a:pPr>
              <a:lnSpc>
                <a:spcPct val="150000"/>
              </a:lnSpc>
              <a:buClr>
                <a:srgbClr val="4D4F53"/>
              </a:buClr>
            </a:pPr>
            <a:r>
              <a:rPr lang="uk-UA" sz="1600" b="1" dirty="0">
                <a:solidFill>
                  <a:srgbClr val="4D4F53"/>
                </a:solidFill>
              </a:rPr>
              <a:t>	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9521AA-2124-4240-9EA1-8BF5CE519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086" y="1907581"/>
            <a:ext cx="1719221" cy="17131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81E29C6-045E-427B-82EF-D75FA89A3F9C}"/>
              </a:ext>
            </a:extLst>
          </p:cNvPr>
          <p:cNvSpPr txBox="1"/>
          <p:nvPr/>
        </p:nvSpPr>
        <p:spPr>
          <a:xfrm>
            <a:off x="5313040" y="2830201"/>
            <a:ext cx="4966634" cy="337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Врахування</a:t>
            </a:r>
            <a:r>
              <a:rPr lang="ru-RU" sz="1600" b="1" dirty="0">
                <a:solidFill>
                  <a:srgbClr val="4D4F53"/>
                </a:solidFill>
              </a:rPr>
              <a:t>  </a:t>
            </a:r>
            <a:r>
              <a:rPr lang="ru-RU" sz="1600" b="1" dirty="0" err="1">
                <a:solidFill>
                  <a:srgbClr val="4D4F53"/>
                </a:solidFill>
              </a:rPr>
              <a:t>фізичного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зносу</a:t>
            </a:r>
            <a:r>
              <a:rPr lang="ru-RU" sz="1600" b="1" dirty="0">
                <a:solidFill>
                  <a:srgbClr val="4D4F53"/>
                </a:solidFill>
              </a:rPr>
              <a:t>/ </a:t>
            </a:r>
            <a:r>
              <a:rPr lang="ru-RU" sz="1600" b="1" dirty="0" err="1">
                <a:solidFill>
                  <a:srgbClr val="4D4F53"/>
                </a:solidFill>
              </a:rPr>
              <a:t>втрати</a:t>
            </a:r>
            <a:r>
              <a:rPr lang="ru-RU" sz="1600" b="1" dirty="0">
                <a:solidFill>
                  <a:srgbClr val="4D4F53"/>
                </a:solidFill>
              </a:rPr>
              <a:t>    </a:t>
            </a:r>
          </a:p>
          <a:p>
            <a:pPr>
              <a:lnSpc>
                <a:spcPct val="150000"/>
              </a:lnSpc>
              <a:buClr>
                <a:srgbClr val="4D4F53"/>
              </a:buClr>
            </a:pP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товарної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вартості</a:t>
            </a:r>
            <a:r>
              <a:rPr lang="ru-RU" sz="1600" b="1" dirty="0">
                <a:solidFill>
                  <a:srgbClr val="4D4F53"/>
                </a:solidFill>
              </a:rPr>
              <a:t> ТЗ,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Територія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дії</a:t>
            </a:r>
            <a:r>
              <a:rPr lang="ru-RU" sz="1600" b="1" dirty="0">
                <a:solidFill>
                  <a:srgbClr val="4D4F53"/>
                </a:solidFill>
              </a:rPr>
              <a:t> страхового </a:t>
            </a:r>
            <a:r>
              <a:rPr lang="ru-RU" sz="1600" b="1" dirty="0" err="1">
                <a:solidFill>
                  <a:srgbClr val="4D4F53"/>
                </a:solidFill>
              </a:rPr>
              <a:t>покриття</a:t>
            </a:r>
            <a:r>
              <a:rPr lang="ru-RU" sz="1600" b="1" dirty="0">
                <a:solidFill>
                  <a:srgbClr val="4D4F53"/>
                </a:solidFill>
              </a:rPr>
              <a:t>, 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Розмір</a:t>
            </a:r>
            <a:r>
              <a:rPr lang="ru-RU" sz="1600" b="1" dirty="0">
                <a:solidFill>
                  <a:srgbClr val="4D4F53"/>
                </a:solidFill>
              </a:rPr>
              <a:t>, вид та тип </a:t>
            </a:r>
            <a:r>
              <a:rPr lang="ru-RU" sz="1600" b="1" dirty="0" err="1">
                <a:solidFill>
                  <a:srgbClr val="4D4F53"/>
                </a:solidFill>
              </a:rPr>
              <a:t>франшизи</a:t>
            </a:r>
            <a:r>
              <a:rPr lang="ru-RU" sz="1600" b="1" dirty="0">
                <a:solidFill>
                  <a:srgbClr val="4D4F53"/>
                </a:solidFill>
              </a:rPr>
              <a:t>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Кількість</a:t>
            </a:r>
            <a:r>
              <a:rPr lang="ru-RU" sz="1600" b="1" dirty="0">
                <a:solidFill>
                  <a:srgbClr val="4D4F53"/>
                </a:solidFill>
              </a:rPr>
              <a:t> ТЗ та </a:t>
            </a:r>
            <a:r>
              <a:rPr lang="ru-RU" sz="1600" b="1" dirty="0" err="1">
                <a:solidFill>
                  <a:srgbClr val="4D4F53"/>
                </a:solidFill>
              </a:rPr>
              <a:t>водіїв</a:t>
            </a:r>
            <a:r>
              <a:rPr lang="ru-RU" sz="1600" b="1" dirty="0">
                <a:solidFill>
                  <a:srgbClr val="4D4F53"/>
                </a:solidFill>
              </a:rPr>
              <a:t>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rgbClr val="4D4F53"/>
                </a:solidFill>
              </a:rPr>
              <a:t>Стаж  та </a:t>
            </a:r>
            <a:r>
              <a:rPr lang="ru-RU" sz="1600" b="1" dirty="0" err="1">
                <a:solidFill>
                  <a:srgbClr val="4D4F53"/>
                </a:solidFill>
              </a:rPr>
              <a:t>вік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водіїв</a:t>
            </a:r>
            <a:r>
              <a:rPr lang="ru-RU" sz="1600" b="1" dirty="0">
                <a:solidFill>
                  <a:srgbClr val="4D4F53"/>
                </a:solidFill>
              </a:rPr>
              <a:t>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Умови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сплати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страхової</a:t>
            </a:r>
            <a:r>
              <a:rPr lang="ru-RU" sz="1600" b="1" dirty="0">
                <a:solidFill>
                  <a:srgbClr val="4D4F53"/>
                </a:solidFill>
              </a:rPr>
              <a:t> премії,</a:t>
            </a:r>
          </a:p>
          <a:p>
            <a:pPr marL="285750" indent="-285750">
              <a:lnSpc>
                <a:spcPct val="150000"/>
              </a:lnSpc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sz="1600" b="1" dirty="0" err="1">
                <a:solidFill>
                  <a:srgbClr val="4D4F53"/>
                </a:solidFill>
              </a:rPr>
              <a:t>Додаткові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умови</a:t>
            </a:r>
            <a:r>
              <a:rPr lang="ru-RU" sz="1600" b="1" dirty="0">
                <a:solidFill>
                  <a:srgbClr val="4D4F53"/>
                </a:solidFill>
              </a:rPr>
              <a:t>, </a:t>
            </a:r>
            <a:r>
              <a:rPr lang="ru-RU" sz="1600" b="1" dirty="0" err="1">
                <a:solidFill>
                  <a:srgbClr val="4D4F53"/>
                </a:solidFill>
              </a:rPr>
              <a:t>що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можуть</a:t>
            </a:r>
            <a:r>
              <a:rPr lang="ru-RU" sz="1600" b="1" dirty="0">
                <a:solidFill>
                  <a:srgbClr val="4D4F53"/>
                </a:solidFill>
              </a:rPr>
              <a:t> бути </a:t>
            </a:r>
            <a:r>
              <a:rPr lang="ru-RU" sz="1600" b="1" dirty="0" err="1">
                <a:solidFill>
                  <a:srgbClr val="4D4F53"/>
                </a:solidFill>
              </a:rPr>
              <a:t>внесені</a:t>
            </a:r>
            <a:r>
              <a:rPr lang="ru-RU" sz="1600" b="1" dirty="0">
                <a:solidFill>
                  <a:srgbClr val="4D4F53"/>
                </a:solidFill>
              </a:rPr>
              <a:t> в</a:t>
            </a:r>
          </a:p>
          <a:p>
            <a:pPr>
              <a:lnSpc>
                <a:spcPct val="150000"/>
              </a:lnSpc>
              <a:buClr>
                <a:srgbClr val="4D4F53"/>
              </a:buClr>
            </a:pPr>
            <a:r>
              <a:rPr lang="ru-RU" sz="1600" b="1" dirty="0" err="1">
                <a:solidFill>
                  <a:srgbClr val="4D4F53"/>
                </a:solidFill>
              </a:rPr>
              <a:t>договір</a:t>
            </a:r>
            <a:r>
              <a:rPr lang="ru-RU" sz="1600" b="1" dirty="0">
                <a:solidFill>
                  <a:srgbClr val="4D4F53"/>
                </a:solidFill>
              </a:rPr>
              <a:t> страхування за </a:t>
            </a:r>
            <a:r>
              <a:rPr lang="ru-RU" sz="1600" b="1" dirty="0" err="1">
                <a:solidFill>
                  <a:srgbClr val="4D4F53"/>
                </a:solidFill>
              </a:rPr>
              <a:t>згодою</a:t>
            </a:r>
            <a:r>
              <a:rPr lang="ru-RU" sz="1600" b="1" dirty="0">
                <a:solidFill>
                  <a:srgbClr val="4D4F53"/>
                </a:solidFill>
              </a:rPr>
              <a:t> </a:t>
            </a:r>
            <a:r>
              <a:rPr lang="ru-RU" sz="1600" b="1" dirty="0" err="1">
                <a:solidFill>
                  <a:srgbClr val="4D4F53"/>
                </a:solidFill>
              </a:rPr>
              <a:t>сторін</a:t>
            </a:r>
            <a:r>
              <a:rPr lang="ru-RU" sz="1600" b="1" dirty="0">
                <a:solidFill>
                  <a:srgbClr val="4D4F53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9585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398A9F8D-8219-454D-BA5B-BA6733EC59C3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Страхувальник/Вигодонабувач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286519-C66E-4FDA-91C1-6C93419A1299}"/>
              </a:ext>
            </a:extLst>
          </p:cNvPr>
          <p:cNvSpPr txBox="1"/>
          <p:nvPr/>
        </p:nvSpPr>
        <p:spPr>
          <a:xfrm>
            <a:off x="776536" y="707574"/>
            <a:ext cx="4966634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C00000"/>
                </a:solidFill>
              </a:rPr>
              <a:t>Хто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може</a:t>
            </a:r>
            <a:r>
              <a:rPr lang="ru-RU" sz="2400" dirty="0">
                <a:solidFill>
                  <a:srgbClr val="C00000"/>
                </a:solidFill>
              </a:rPr>
              <a:t> бути </a:t>
            </a:r>
            <a:r>
              <a:rPr lang="ru-RU" sz="2400" dirty="0" err="1">
                <a:solidFill>
                  <a:srgbClr val="C00000"/>
                </a:solidFill>
              </a:rPr>
              <a:t>Страхувальником</a:t>
            </a:r>
            <a:r>
              <a:rPr lang="ru-RU" sz="2400" dirty="0">
                <a:solidFill>
                  <a:srgbClr val="C00000"/>
                </a:solidFill>
              </a:rPr>
              <a:t>?</a:t>
            </a:r>
          </a:p>
          <a:p>
            <a:endParaRPr lang="ru-RU" sz="2400" dirty="0">
              <a:solidFill>
                <a:srgbClr val="C0000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err="1"/>
              <a:t>Дієздатні</a:t>
            </a:r>
            <a:r>
              <a:rPr lang="ru-RU" dirty="0"/>
              <a:t> </a:t>
            </a:r>
            <a:r>
              <a:rPr lang="ru-RU" dirty="0" err="1"/>
              <a:t>фізичні</a:t>
            </a:r>
            <a:r>
              <a:rPr lang="ru-RU" dirty="0"/>
              <a:t> особи;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Фізичні</a:t>
            </a:r>
            <a:r>
              <a:rPr lang="ru-RU" dirty="0"/>
              <a:t> особи – </a:t>
            </a:r>
            <a:r>
              <a:rPr lang="ru-RU" dirty="0" err="1"/>
              <a:t>підприємці</a:t>
            </a:r>
            <a:r>
              <a:rPr lang="ru-RU" dirty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Юридичні</a:t>
            </a:r>
            <a:r>
              <a:rPr lang="ru-RU" dirty="0"/>
              <a:t> особи.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F526C3-DB1D-4973-AD1A-AC2E5D55D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240" y="878708"/>
            <a:ext cx="2439777" cy="266429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B722A0D-D452-4DCD-B109-5E14A41AFFC4}"/>
              </a:ext>
            </a:extLst>
          </p:cNvPr>
          <p:cNvSpPr txBox="1"/>
          <p:nvPr/>
        </p:nvSpPr>
        <p:spPr>
          <a:xfrm>
            <a:off x="776536" y="2457108"/>
            <a:ext cx="6562364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 err="1">
                <a:solidFill>
                  <a:srgbClr val="C00000"/>
                </a:solidFill>
              </a:rPr>
              <a:t>Страхувальниками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можуть</a:t>
            </a:r>
            <a:r>
              <a:rPr lang="ru-RU" sz="2400" dirty="0">
                <a:solidFill>
                  <a:srgbClr val="C00000"/>
                </a:solidFill>
              </a:rPr>
              <a:t> бути: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Власники ТЗ (</a:t>
            </a:r>
            <a:r>
              <a:rPr lang="ru-RU" dirty="0" err="1"/>
              <a:t>Вигодонабувачі</a:t>
            </a:r>
            <a:r>
              <a:rPr lang="ru-RU" dirty="0"/>
              <a:t>)</a:t>
            </a:r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Особи, які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довіреність</a:t>
            </a:r>
            <a:r>
              <a:rPr lang="ru-RU" dirty="0"/>
              <a:t> на </a:t>
            </a:r>
            <a:r>
              <a:rPr lang="ru-RU" dirty="0" err="1"/>
              <a:t>керування</a:t>
            </a:r>
            <a:r>
              <a:rPr lang="ru-RU" dirty="0"/>
              <a:t> ТЗ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укладання</a:t>
            </a:r>
            <a:r>
              <a:rPr lang="ru-RU" dirty="0"/>
              <a:t> </a:t>
            </a:r>
            <a:r>
              <a:rPr lang="ru-RU" dirty="0" err="1"/>
              <a:t>договорів</a:t>
            </a:r>
            <a:r>
              <a:rPr lang="ru-RU" dirty="0"/>
              <a:t> страхування (Вигодонабувач-</a:t>
            </a:r>
            <a:r>
              <a:rPr lang="ru-RU" dirty="0" err="1"/>
              <a:t>власник</a:t>
            </a:r>
            <a:r>
              <a:rPr lang="ru-RU" dirty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Особи, які </a:t>
            </a:r>
            <a:r>
              <a:rPr lang="ru-RU" dirty="0" err="1"/>
              <a:t>вписані</a:t>
            </a:r>
            <a:r>
              <a:rPr lang="ru-RU" dirty="0"/>
              <a:t> в </a:t>
            </a:r>
            <a:r>
              <a:rPr lang="ru-RU" dirty="0" err="1"/>
              <a:t>Свідоцтво</a:t>
            </a:r>
            <a:r>
              <a:rPr lang="ru-RU" dirty="0"/>
              <a:t> про </a:t>
            </a:r>
            <a:r>
              <a:rPr lang="ru-RU" dirty="0" err="1"/>
              <a:t>реєстрацію</a:t>
            </a:r>
            <a:r>
              <a:rPr lang="ru-RU" dirty="0"/>
              <a:t> ТЗ (Вигодонабувач-</a:t>
            </a:r>
            <a:r>
              <a:rPr lang="ru-RU" dirty="0" err="1"/>
              <a:t>власник</a:t>
            </a:r>
            <a:r>
              <a:rPr lang="ru-RU" dirty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Орендатори ТЗ (Вигодонабувач-</a:t>
            </a:r>
            <a:r>
              <a:rPr lang="ru-RU" dirty="0" err="1"/>
              <a:t>власник</a:t>
            </a:r>
            <a:r>
              <a:rPr lang="ru-RU" dirty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</a:t>
            </a:r>
            <a:r>
              <a:rPr lang="ru-RU" dirty="0" err="1"/>
              <a:t>Інші</a:t>
            </a:r>
            <a:r>
              <a:rPr lang="ru-RU" dirty="0"/>
              <a:t> особи,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право </a:t>
            </a:r>
            <a:r>
              <a:rPr lang="ru-RU" dirty="0" err="1"/>
              <a:t>керувати</a:t>
            </a:r>
            <a:r>
              <a:rPr lang="ru-RU" dirty="0"/>
              <a:t> ТЗ на </a:t>
            </a:r>
            <a:r>
              <a:rPr lang="ru-RU" dirty="0" err="1"/>
              <a:t>законних</a:t>
            </a:r>
            <a:r>
              <a:rPr lang="ru-RU" dirty="0"/>
              <a:t> </a:t>
            </a:r>
            <a:r>
              <a:rPr lang="ru-RU" dirty="0" err="1"/>
              <a:t>підставах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C4F8B01-9D41-4342-843E-0752E9AFA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18136"/>
            <a:ext cx="9906000" cy="1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57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5137A79-7FC5-4D9C-A328-6712F71BCB69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Визначення Страхової суми/Ринкової вартості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2CFFE0-5788-4653-A007-DE6DDE2CC259}"/>
              </a:ext>
            </a:extLst>
          </p:cNvPr>
          <p:cNvSpPr txBox="1"/>
          <p:nvPr/>
        </p:nvSpPr>
        <p:spPr>
          <a:xfrm>
            <a:off x="2504728" y="908720"/>
            <a:ext cx="6552728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Визначення </a:t>
            </a:r>
            <a:r>
              <a:rPr lang="ru-RU" sz="2400" dirty="0" err="1">
                <a:solidFill>
                  <a:srgbClr val="C00000"/>
                </a:solidFill>
              </a:rPr>
              <a:t>ринкової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вартості</a:t>
            </a:r>
            <a:r>
              <a:rPr lang="ru-RU" sz="2400" dirty="0">
                <a:solidFill>
                  <a:srgbClr val="C00000"/>
                </a:solidFill>
              </a:rPr>
              <a:t> ТЗ/</a:t>
            </a:r>
            <a:r>
              <a:rPr lang="ru-RU" sz="2400" dirty="0" err="1">
                <a:solidFill>
                  <a:srgbClr val="C00000"/>
                </a:solidFill>
              </a:rPr>
              <a:t>Страхової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суми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здійснюється</a:t>
            </a:r>
            <a:r>
              <a:rPr lang="ru-RU" sz="2400" dirty="0">
                <a:solidFill>
                  <a:srgbClr val="C00000"/>
                </a:solidFill>
              </a:rPr>
              <a:t> на </a:t>
            </a:r>
            <a:r>
              <a:rPr lang="ru-RU" sz="2400" dirty="0" err="1">
                <a:solidFill>
                  <a:srgbClr val="C00000"/>
                </a:solidFill>
              </a:rPr>
              <a:t>підставі</a:t>
            </a:r>
            <a:r>
              <a:rPr lang="ru-RU" sz="2400" dirty="0">
                <a:solidFill>
                  <a:srgbClr val="C00000"/>
                </a:solidFill>
              </a:rPr>
              <a:t>:</a:t>
            </a:r>
          </a:p>
          <a:p>
            <a:endParaRPr lang="ru-RU" sz="240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i="1" dirty="0"/>
              <a:t>Договору купівлі-продажу (крім біржової угоди), оформленого згідно з чинним законодавством України</a:t>
            </a:r>
            <a:r>
              <a:rPr lang="ru-RU" sz="2000" i="1" dirty="0"/>
              <a:t>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i="1" dirty="0"/>
              <a:t>Акту (висновку) оцінки вартості ТЗ незалежного експерта;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i="1" dirty="0" err="1"/>
              <a:t>Бюлетня</a:t>
            </a:r>
            <a:r>
              <a:rPr lang="uk-UA" sz="2000" i="1" dirty="0"/>
              <a:t> авто-товарознавця останнього випуску;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i="1" dirty="0"/>
              <a:t>Порівняльного аналізу з аналогічними ТЗ відповідної марки, моделі, комплектації та року випуску згідно з даними, що розміщені на сайтах продажів ТЗ та/або на сайтах перевірки ТЗ за реєстраційними номерами/</a:t>
            </a:r>
            <a:r>
              <a:rPr lang="en-US" sz="2000" i="1" dirty="0"/>
              <a:t>VIN (</a:t>
            </a:r>
            <a:r>
              <a:rPr lang="uk-UA" sz="2000" i="1" dirty="0" err="1"/>
              <a:t>Авторіа</a:t>
            </a:r>
            <a:r>
              <a:rPr lang="uk-UA" sz="2000" i="1" dirty="0"/>
              <a:t>, </a:t>
            </a:r>
            <a:r>
              <a:rPr lang="en-US" sz="2000" i="1" dirty="0" err="1"/>
              <a:t>ua.carplates.app</a:t>
            </a:r>
            <a:r>
              <a:rPr lang="uk-UA" sz="2000" i="1" dirty="0"/>
              <a:t> тощо) </a:t>
            </a:r>
          </a:p>
          <a:p>
            <a:r>
              <a:rPr lang="uk-UA" sz="2000" i="1" dirty="0"/>
              <a:t>*при цьому приймається середнє значення ціни продажу аналогічних ТЗ. </a:t>
            </a:r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7746E8-8C57-4D65-A46B-FDA43BC58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72" y="1340768"/>
            <a:ext cx="2139881" cy="201622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  <a:reflection blurRad="6350" stA="50000" endA="295" endPos="92000" dist="101600" dir="5400000" sy="-100000" algn="bl" rotWithShape="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4D1AA4-7B2D-4214-B64C-387E8DF274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18136"/>
            <a:ext cx="9906000" cy="1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313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17473</TotalTime>
  <Words>3520</Words>
  <Application>Microsoft Office PowerPoint</Application>
  <PresentationFormat>Аркуш A4 (210x297 мм)</PresentationFormat>
  <Paragraphs>388</Paragraphs>
  <Slides>35</Slides>
  <Notes>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35</vt:i4>
      </vt:variant>
    </vt:vector>
  </HeadingPairs>
  <TitlesOfParts>
    <vt:vector size="41" baseType="lpstr">
      <vt:lpstr>Arial</vt:lpstr>
      <vt:lpstr>Calibri</vt:lpstr>
      <vt:lpstr>Times New Roman</vt:lpstr>
      <vt:lpstr>Wingdings</vt:lpstr>
      <vt:lpstr>Тема Office</vt:lpstr>
      <vt:lpstr>Worksheet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PR_2</dc:creator>
  <cp:lastModifiedBy>Admin</cp:lastModifiedBy>
  <cp:revision>645</cp:revision>
  <dcterms:created xsi:type="dcterms:W3CDTF">2015-01-26T12:29:32Z</dcterms:created>
  <dcterms:modified xsi:type="dcterms:W3CDTF">2025-09-05T13:29:27Z</dcterms:modified>
</cp:coreProperties>
</file>